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300" r:id="rId3"/>
    <p:sldId id="260" r:id="rId4"/>
    <p:sldId id="283" r:id="rId5"/>
    <p:sldId id="284" r:id="rId6"/>
    <p:sldId id="301" r:id="rId7"/>
    <p:sldId id="313" r:id="rId8"/>
    <p:sldId id="312" r:id="rId9"/>
    <p:sldId id="314" r:id="rId10"/>
    <p:sldId id="289" r:id="rId11"/>
    <p:sldId id="288" r:id="rId12"/>
    <p:sldId id="315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Orta Stil 3 - Vurgu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40674-D0C6-479D-A3DA-CB35DB5B185E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43B3E-F2A4-4B93-A3D1-E344FE87336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68685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Akademisyenlere mail atılmaktadır.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43B3E-F2A4-4B93-A3D1-E344FE873367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0356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12.12.2014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acikerisim.sinop.edu.tr:8080/xmlui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512" y="1988840"/>
            <a:ext cx="828092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b="1" dirty="0">
                <a:solidFill>
                  <a:schemeClr val="tx1"/>
                </a:solidFill>
              </a:rPr>
              <a:t/>
            </a:r>
            <a:br>
              <a:rPr lang="tr-TR" b="1" dirty="0">
                <a:solidFill>
                  <a:schemeClr val="tx1"/>
                </a:solidFill>
              </a:rPr>
            </a:br>
            <a:r>
              <a:rPr lang="tr-TR" b="1" dirty="0" smtClean="0">
                <a:solidFill>
                  <a:schemeClr val="tx1"/>
                </a:solidFill>
              </a:rPr>
              <a:t/>
            </a:r>
            <a:br>
              <a:rPr lang="tr-TR" b="1" dirty="0" smtClean="0">
                <a:solidFill>
                  <a:schemeClr val="tx1"/>
                </a:solidFill>
              </a:rPr>
            </a:br>
            <a:r>
              <a:rPr lang="tr-TR" sz="40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İyİ</a:t>
            </a:r>
            <a:r>
              <a:rPr lang="tr-TR" sz="4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UYGULAMALAR:</a:t>
            </a:r>
            <a:r>
              <a:rPr lang="tr-TR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tr-TR" sz="4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tr-TR" sz="4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tr-TR" sz="53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SİNOP ÜNİVERSİTESİ</a:t>
            </a:r>
            <a:r>
              <a:rPr lang="tr-TR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tr-TR" sz="4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tr-TR" sz="3100" dirty="0" smtClean="0"/>
              <a:t> </a:t>
            </a:r>
            <a:br>
              <a:rPr lang="tr-TR" sz="3100" dirty="0" smtClean="0"/>
            </a:br>
            <a:endParaRPr lang="tr-TR" sz="31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3212976"/>
            <a:ext cx="7620000" cy="3365451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tr-TR" dirty="0" smtClean="0"/>
          </a:p>
          <a:p>
            <a:pPr marL="0" indent="0" algn="ctr">
              <a:buNone/>
            </a:pPr>
            <a:endParaRPr lang="tr-TR" dirty="0" smtClean="0"/>
          </a:p>
          <a:p>
            <a:pPr marL="0" indent="0" algn="ctr">
              <a:buNone/>
            </a:pPr>
            <a:endParaRPr lang="tr-TR" dirty="0" smtClean="0"/>
          </a:p>
          <a:p>
            <a:pPr marL="0" indent="0" algn="ctr">
              <a:buNone/>
            </a:pPr>
            <a:r>
              <a:rPr lang="tr-TR" sz="3000" dirty="0" smtClean="0">
                <a:latin typeface="Harlow Solid Italic" pitchFamily="82" charset="0"/>
              </a:rPr>
              <a:t>Hazırlayan </a:t>
            </a:r>
          </a:p>
          <a:p>
            <a:pPr marL="0" indent="0" algn="ctr">
              <a:buNone/>
            </a:pPr>
            <a:r>
              <a:rPr lang="tr-TR" sz="3000" dirty="0" smtClean="0">
                <a:latin typeface="Harlow Solid Italic" pitchFamily="82" charset="0"/>
              </a:rPr>
              <a:t>Müslüm Yurtseven</a:t>
            </a:r>
          </a:p>
          <a:p>
            <a:pPr marL="0" indent="0" algn="ctr">
              <a:buNone/>
            </a:pPr>
            <a:endParaRPr lang="tr-TR" sz="2600" dirty="0">
              <a:latin typeface="Harlow Solid Italic" pitchFamily="82" charset="0"/>
            </a:endParaRPr>
          </a:p>
          <a:p>
            <a:pPr marL="0" indent="0" algn="ctr">
              <a:buNone/>
            </a:pPr>
            <a:endParaRPr lang="tr-TR" sz="2600" dirty="0" smtClean="0">
              <a:latin typeface="Harlow Solid Italic" pitchFamily="82" charset="0"/>
            </a:endParaRPr>
          </a:p>
          <a:p>
            <a:pPr marL="0" indent="0" algn="ctr">
              <a:buNone/>
            </a:pPr>
            <a:endParaRPr lang="tr-TR" dirty="0">
              <a:latin typeface="Harlow Solid Italic" pitchFamily="82" charset="0"/>
            </a:endParaRPr>
          </a:p>
          <a:p>
            <a:pPr algn="ctr"/>
            <a:r>
              <a:rPr lang="tr-TR" sz="1400" dirty="0" smtClean="0">
                <a:latin typeface="Arial Black" pitchFamily="34" charset="0"/>
              </a:rPr>
              <a:t>3. Ulusal </a:t>
            </a:r>
            <a:r>
              <a:rPr lang="tr-TR" sz="1400" dirty="0">
                <a:latin typeface="Arial Black" pitchFamily="34" charset="0"/>
              </a:rPr>
              <a:t>Açık Erişim </a:t>
            </a:r>
            <a:r>
              <a:rPr lang="tr-TR" sz="1400" dirty="0" err="1" smtClean="0">
                <a:latin typeface="Arial Black" pitchFamily="34" charset="0"/>
              </a:rPr>
              <a:t>Çalıştayı</a:t>
            </a:r>
            <a:r>
              <a:rPr lang="tr-TR" sz="1400" dirty="0" smtClean="0">
                <a:latin typeface="Arial Black" pitchFamily="34" charset="0"/>
              </a:rPr>
              <a:t> Yüksek </a:t>
            </a:r>
            <a:r>
              <a:rPr lang="tr-TR" sz="1400" dirty="0">
                <a:latin typeface="Arial Black" pitchFamily="34" charset="0"/>
              </a:rPr>
              <a:t>Öğrenim Kurulu </a:t>
            </a:r>
            <a:r>
              <a:rPr lang="tr-TR" sz="1400" dirty="0" smtClean="0">
                <a:latin typeface="Arial Black" pitchFamily="34" charset="0"/>
              </a:rPr>
              <a:t>Başkanlığı 20-21 Ekim 2014, ANKARA</a:t>
            </a:r>
            <a:endParaRPr lang="tr-TR" sz="1400" dirty="0">
              <a:latin typeface="Arial Black" pitchFamily="34" charset="0"/>
            </a:endParaRPr>
          </a:p>
          <a:p>
            <a:pPr marL="0" indent="0" algn="ctr">
              <a:buNone/>
            </a:pPr>
            <a:endParaRPr lang="tr-TR" sz="1400" dirty="0" smtClean="0">
              <a:latin typeface="Harlow Solid Italic" pitchFamily="82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1153842" cy="112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3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764704"/>
            <a:ext cx="7848872" cy="5184576"/>
          </a:xfrm>
        </p:spPr>
        <p:txBody>
          <a:bodyPr>
            <a:normAutofit/>
          </a:bodyPr>
          <a:lstStyle/>
          <a:p>
            <a:pPr algn="ctr"/>
            <a:endParaRPr lang="tr-TR" sz="2400" dirty="0" smtClean="0">
              <a:solidFill>
                <a:srgbClr val="FF0000"/>
              </a:solidFill>
              <a:latin typeface="Harlow Solid Italic" panose="04030604020F02020D02" pitchFamily="82" charset="0"/>
            </a:endParaRPr>
          </a:p>
          <a:p>
            <a:pPr algn="ctr"/>
            <a:endParaRPr lang="tr-TR" sz="2400" dirty="0">
              <a:solidFill>
                <a:srgbClr val="FF0000"/>
              </a:solidFill>
              <a:latin typeface="Harlow Solid Italic" panose="04030604020F02020D02" pitchFamily="82" charset="0"/>
            </a:endParaRPr>
          </a:p>
          <a:p>
            <a:pPr algn="ctr"/>
            <a:r>
              <a:rPr lang="tr-TR" sz="2400" dirty="0" smtClean="0">
                <a:latin typeface="Harlow Solid Italic" panose="04030604020F02020D02" pitchFamily="82" charset="0"/>
              </a:rPr>
              <a:t>Sinop Üniversitesi Açık Erişim ve Kurumsal Arşivi</a:t>
            </a:r>
          </a:p>
          <a:p>
            <a:pPr algn="ctr"/>
            <a:r>
              <a:rPr lang="tr-TR" sz="4000" u="sng" dirty="0">
                <a:latin typeface="Arabic Typesetting" panose="03020402040406030203" pitchFamily="66" charset="-78"/>
                <a:cs typeface="Arabic Typesetting" panose="03020402040406030203" pitchFamily="66" charset="-78"/>
                <a:hlinkClick r:id="rId2"/>
              </a:rPr>
              <a:t>http://acikerisim.sinop.edu.tr:8080/xmlui</a:t>
            </a:r>
            <a:r>
              <a:rPr lang="tr-TR" sz="4000" u="sng" dirty="0" smtClean="0">
                <a:latin typeface="Arabic Typesetting" panose="03020402040406030203" pitchFamily="66" charset="-78"/>
                <a:cs typeface="Arabic Typesetting" panose="03020402040406030203" pitchFamily="66" charset="-78"/>
                <a:hlinkClick r:id="rId2"/>
              </a:rPr>
              <a:t>/</a:t>
            </a:r>
            <a:endParaRPr lang="tr-TR" sz="4000" u="sng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/>
            <a:endParaRPr lang="tr-TR" sz="4000" u="sng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/>
            <a:endParaRPr lang="tr-TR" sz="40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1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3568" y="1340768"/>
            <a:ext cx="7848872" cy="5184576"/>
          </a:xfrm>
        </p:spPr>
        <p:txBody>
          <a:bodyPr>
            <a:normAutofit/>
          </a:bodyPr>
          <a:lstStyle/>
          <a:p>
            <a:r>
              <a:rPr lang="tr-TR" sz="5400" dirty="0" smtClean="0">
                <a:solidFill>
                  <a:srgbClr val="FF0000"/>
                </a:solidFill>
                <a:latin typeface="+mj-lt"/>
              </a:rPr>
              <a:t>KAPALI </a:t>
            </a:r>
          </a:p>
          <a:p>
            <a:r>
              <a:rPr lang="tr-TR" sz="5400" dirty="0" smtClean="0">
                <a:solidFill>
                  <a:srgbClr val="FF0000"/>
                </a:solidFill>
                <a:latin typeface="+mj-lt"/>
              </a:rPr>
              <a:t>     ERİŞİMDEN    </a:t>
            </a:r>
          </a:p>
          <a:p>
            <a:r>
              <a:rPr lang="tr-TR" sz="5400" dirty="0" smtClean="0">
                <a:solidFill>
                  <a:srgbClr val="00B050"/>
                </a:solidFill>
                <a:latin typeface="+mj-lt"/>
              </a:rPr>
              <a:t>           (A)</a:t>
            </a:r>
            <a:r>
              <a:rPr lang="tr-TR" sz="5400" dirty="0" smtClean="0">
                <a:solidFill>
                  <a:srgbClr val="FF0000"/>
                </a:solidFill>
                <a:latin typeface="+mj-lt"/>
              </a:rPr>
              <a:t>ÇIK</a:t>
            </a:r>
            <a:r>
              <a:rPr lang="tr-TR" sz="5400" dirty="0" smtClean="0">
                <a:latin typeface="+mj-lt"/>
              </a:rPr>
              <a:t> </a:t>
            </a:r>
          </a:p>
          <a:p>
            <a:r>
              <a:rPr lang="tr-TR" sz="5400" dirty="0" smtClean="0">
                <a:solidFill>
                  <a:srgbClr val="00B050"/>
                </a:solidFill>
                <a:latin typeface="+mj-lt"/>
              </a:rPr>
              <a:t>                ERİŞİME…</a:t>
            </a:r>
            <a:endParaRPr lang="tr-TR" sz="5400" dirty="0">
              <a:solidFill>
                <a:srgbClr val="00B050"/>
              </a:solidFill>
              <a:latin typeface="+mj-lt"/>
            </a:endParaRPr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  <p:sp>
        <p:nvSpPr>
          <p:cNvPr id="5" name="Yukarı Şerit 4"/>
          <p:cNvSpPr/>
          <p:nvPr/>
        </p:nvSpPr>
        <p:spPr>
          <a:xfrm>
            <a:off x="2627784" y="188640"/>
            <a:ext cx="3276364" cy="792088"/>
          </a:xfrm>
          <a:prstGeom prst="ribbon2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/>
              <a:t>SLOGANIMIZ</a:t>
            </a:r>
          </a:p>
        </p:txBody>
      </p:sp>
    </p:spTree>
    <p:extLst>
      <p:ext uri="{BB962C8B-B14F-4D97-AF65-F5344CB8AC3E}">
        <p14:creationId xmlns:p14="http://schemas.microsoft.com/office/powerpoint/2010/main" val="13028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764704"/>
            <a:ext cx="7848872" cy="5184576"/>
          </a:xfrm>
        </p:spPr>
        <p:txBody>
          <a:bodyPr>
            <a:normAutofit/>
          </a:bodyPr>
          <a:lstStyle/>
          <a:p>
            <a:endParaRPr lang="tr-TR" sz="7200" dirty="0" smtClean="0">
              <a:solidFill>
                <a:srgbClr val="FF0000"/>
              </a:solidFill>
              <a:latin typeface="Harlow Solid Italic" panose="04030604020F02020D02" pitchFamily="82" charset="0"/>
            </a:endParaRPr>
          </a:p>
          <a:p>
            <a:r>
              <a:rPr lang="tr-TR" sz="7200" dirty="0" smtClean="0">
                <a:solidFill>
                  <a:srgbClr val="FF0000"/>
                </a:solidFill>
                <a:latin typeface="Harlow Solid Italic" panose="04030604020F02020D02" pitchFamily="82" charset="0"/>
              </a:rPr>
              <a:t>  Teşekkür Ederim…</a:t>
            </a:r>
          </a:p>
          <a:p>
            <a:pPr algn="ctr"/>
            <a:r>
              <a:rPr lang="tr-TR" sz="4000" u="sng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myurtseven@sinop.edu.tr</a:t>
            </a:r>
          </a:p>
          <a:p>
            <a:pPr algn="ctr"/>
            <a:endParaRPr lang="tr-TR" sz="4000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endParaRPr lang="tr-TR" dirty="0"/>
          </a:p>
          <a:p>
            <a:pPr marL="342900" indent="-342900" algn="just">
              <a:buFont typeface="Wingdings" pitchFamily="2" charset="2"/>
              <a:buChar char="ü"/>
            </a:pPr>
            <a:endParaRPr lang="tr-TR" dirty="0"/>
          </a:p>
          <a:p>
            <a:pPr marL="342900" indent="-342900">
              <a:buFont typeface="Wingdings" pitchFamily="2" charset="2"/>
              <a:buChar char="ü"/>
            </a:pPr>
            <a:endParaRPr lang="tr-T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55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45204" y="404664"/>
            <a:ext cx="5791200" cy="467970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 smtClean="0"/>
              <a:t>Kapsam</a:t>
            </a:r>
            <a:endParaRPr lang="tr-TR" dirty="0"/>
          </a:p>
        </p:txBody>
      </p:sp>
      <p:sp>
        <p:nvSpPr>
          <p:cNvPr id="9" name="İçerik Yer Tutucusu 3"/>
          <p:cNvSpPr txBox="1">
            <a:spLocks/>
          </p:cNvSpPr>
          <p:nvPr/>
        </p:nvSpPr>
        <p:spPr>
          <a:xfrm>
            <a:off x="742554" y="3789040"/>
            <a:ext cx="3600400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400" dirty="0" smtClean="0">
                <a:latin typeface="Andalus" pitchFamily="18" charset="-78"/>
                <a:cs typeface="Andalus" pitchFamily="18" charset="-78"/>
              </a:rPr>
              <a:t> </a:t>
            </a:r>
            <a:endParaRPr lang="tr-TR" dirty="0"/>
          </a:p>
        </p:txBody>
      </p:sp>
      <p:sp>
        <p:nvSpPr>
          <p:cNvPr id="11" name="İçerik Yer Tutucusu 5"/>
          <p:cNvSpPr txBox="1">
            <a:spLocks/>
          </p:cNvSpPr>
          <p:nvPr/>
        </p:nvSpPr>
        <p:spPr>
          <a:xfrm>
            <a:off x="4640804" y="3979993"/>
            <a:ext cx="3888432" cy="2484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1400" dirty="0"/>
          </a:p>
          <a:p>
            <a:endParaRPr lang="tr-TR" dirty="0"/>
          </a:p>
        </p:txBody>
      </p:sp>
      <p:sp>
        <p:nvSpPr>
          <p:cNvPr id="15" name="Metin Yer Tutucusu 2"/>
          <p:cNvSpPr txBox="1">
            <a:spLocks/>
          </p:cNvSpPr>
          <p:nvPr/>
        </p:nvSpPr>
        <p:spPr>
          <a:xfrm>
            <a:off x="2312046" y="5805264"/>
            <a:ext cx="4088489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1800" b="0" kern="1200" cap="all" spc="1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Akış Çizelgesi: Veri 3"/>
          <p:cNvSpPr/>
          <p:nvPr/>
        </p:nvSpPr>
        <p:spPr>
          <a:xfrm>
            <a:off x="740426" y="1132785"/>
            <a:ext cx="3384376" cy="2160240"/>
          </a:xfrm>
          <a:prstGeom prst="flowChartInputOutpu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latin typeface="+mj-lt"/>
              </a:rPr>
              <a:t>Yapılan Çalışmalar</a:t>
            </a:r>
            <a:endParaRPr lang="tr-TR" sz="2400" b="1" dirty="0">
              <a:latin typeface="+mj-lt"/>
            </a:endParaRPr>
          </a:p>
        </p:txBody>
      </p:sp>
      <p:sp>
        <p:nvSpPr>
          <p:cNvPr id="13" name="Akış Çizelgesi: Veri 12"/>
          <p:cNvSpPr/>
          <p:nvPr/>
        </p:nvSpPr>
        <p:spPr>
          <a:xfrm>
            <a:off x="5868144" y="1200090"/>
            <a:ext cx="2952328" cy="2084893"/>
          </a:xfrm>
          <a:prstGeom prst="flowChartInputOutp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latin typeface="+mj-lt"/>
              </a:rPr>
              <a:t>Çalışma Metodu</a:t>
            </a:r>
            <a:endParaRPr lang="tr-TR" sz="2400" b="1" dirty="0">
              <a:latin typeface="+mj-lt"/>
            </a:endParaRPr>
          </a:p>
        </p:txBody>
      </p:sp>
      <p:sp>
        <p:nvSpPr>
          <p:cNvPr id="16" name="Akış Çizelgesi: Veri 15"/>
          <p:cNvSpPr/>
          <p:nvPr/>
        </p:nvSpPr>
        <p:spPr>
          <a:xfrm>
            <a:off x="4932040" y="4293096"/>
            <a:ext cx="3672408" cy="2232248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latin typeface="+mj-lt"/>
              </a:rPr>
              <a:t>Önerilerimiz</a:t>
            </a:r>
            <a:endParaRPr lang="tr-TR" sz="2400" b="1" dirty="0">
              <a:latin typeface="+mj-lt"/>
            </a:endParaRPr>
          </a:p>
        </p:txBody>
      </p:sp>
      <p:sp>
        <p:nvSpPr>
          <p:cNvPr id="17" name="Akış Çizelgesi: Veri 16"/>
          <p:cNvSpPr/>
          <p:nvPr/>
        </p:nvSpPr>
        <p:spPr>
          <a:xfrm>
            <a:off x="179511" y="4180928"/>
            <a:ext cx="3816425" cy="2200400"/>
          </a:xfrm>
          <a:prstGeom prst="flowChartInputOutpu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000" b="1" dirty="0" smtClean="0">
                <a:latin typeface="+mj-lt"/>
              </a:rPr>
              <a:t>Karşılaştığımız Problemler</a:t>
            </a:r>
            <a:endParaRPr lang="tr-TR" sz="2000" b="1" dirty="0">
              <a:latin typeface="+mj-lt"/>
            </a:endParaRPr>
          </a:p>
        </p:txBody>
      </p:sp>
      <p:sp>
        <p:nvSpPr>
          <p:cNvPr id="7" name="Aşağı Bükülmüş Şerit 6"/>
          <p:cNvSpPr/>
          <p:nvPr/>
        </p:nvSpPr>
        <p:spPr>
          <a:xfrm>
            <a:off x="3837017" y="3409328"/>
            <a:ext cx="1872208" cy="759423"/>
          </a:xfrm>
          <a:prstGeom prst="ellipseRibbo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rgbClr val="002060"/>
                </a:solidFill>
                <a:latin typeface="+mj-lt"/>
              </a:rPr>
              <a:t>SNÜ</a:t>
            </a:r>
            <a:endParaRPr lang="tr-TR" sz="24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437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5791200" cy="900018"/>
          </a:xfrm>
        </p:spPr>
        <p:txBody>
          <a:bodyPr/>
          <a:lstStyle/>
          <a:p>
            <a:pPr algn="ctr"/>
            <a:r>
              <a:rPr lang="tr-TR" dirty="0" err="1" smtClean="0"/>
              <a:t>YapIlan</a:t>
            </a:r>
            <a:r>
              <a:rPr lang="tr-TR" dirty="0" smtClean="0"/>
              <a:t> </a:t>
            </a:r>
            <a:r>
              <a:rPr lang="tr-TR" dirty="0" err="1" smtClean="0"/>
              <a:t>çalIşmalar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24408" y="1772816"/>
            <a:ext cx="7620000" cy="4373563"/>
          </a:xfrm>
        </p:spPr>
        <p:txBody>
          <a:bodyPr/>
          <a:lstStyle/>
          <a:p>
            <a:pPr algn="just"/>
            <a:endParaRPr lang="tr-TR" dirty="0" smtClean="0"/>
          </a:p>
          <a:p>
            <a:pPr algn="just"/>
            <a:endParaRPr lang="tr-TR" dirty="0"/>
          </a:p>
          <a:p>
            <a:endParaRPr lang="tr-TR" dirty="0"/>
          </a:p>
        </p:txBody>
      </p:sp>
      <p:sp>
        <p:nvSpPr>
          <p:cNvPr id="6" name="Satır Belirtme Çizgisi 3 (Kenarlık ve Diğer Çubuk) 5"/>
          <p:cNvSpPr/>
          <p:nvPr/>
        </p:nvSpPr>
        <p:spPr>
          <a:xfrm>
            <a:off x="611560" y="1444984"/>
            <a:ext cx="1584176" cy="1152128"/>
          </a:xfrm>
          <a:prstGeom prst="accentBorderCallout3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200" b="1" dirty="0">
                <a:latin typeface="+mj-lt"/>
              </a:rPr>
              <a:t>Açık Erişim ve Kurumsal Arşivin Kurulmasına İlişkin SENATO KARARI alındı. </a:t>
            </a:r>
          </a:p>
        </p:txBody>
      </p:sp>
      <p:sp>
        <p:nvSpPr>
          <p:cNvPr id="7" name="Satır Belirtme Çizgisi 3 (Kenarlık ve Diğer Çubuk) 6"/>
          <p:cNvSpPr/>
          <p:nvPr/>
        </p:nvSpPr>
        <p:spPr>
          <a:xfrm>
            <a:off x="3757122" y="3713862"/>
            <a:ext cx="1678973" cy="1080120"/>
          </a:xfrm>
          <a:prstGeom prst="accentBorderCallout3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200" b="1" dirty="0" smtClean="0">
                <a:latin typeface="+mj-lt"/>
              </a:rPr>
              <a:t>Akademisyenlere Yönelik Bilgilendirme Toplantıları Yapıldı</a:t>
            </a:r>
            <a:r>
              <a:rPr lang="tr-TR" sz="1200" dirty="0" smtClean="0">
                <a:latin typeface="+mj-lt"/>
              </a:rPr>
              <a:t>. </a:t>
            </a:r>
            <a:endParaRPr lang="tr-TR" sz="1200" dirty="0">
              <a:latin typeface="+mj-lt"/>
            </a:endParaRPr>
          </a:p>
        </p:txBody>
      </p:sp>
      <p:sp>
        <p:nvSpPr>
          <p:cNvPr id="8" name="Satır Belirtme Çizgisi 3 (Kenarlık ve Diğer Çubuk) 7"/>
          <p:cNvSpPr/>
          <p:nvPr/>
        </p:nvSpPr>
        <p:spPr>
          <a:xfrm>
            <a:off x="6925475" y="5705872"/>
            <a:ext cx="1606965" cy="963488"/>
          </a:xfrm>
          <a:prstGeom prst="accentBorderCallout3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latin typeface="+mj-lt"/>
              </a:rPr>
              <a:t>Veriler Sınıflandı.</a:t>
            </a:r>
            <a:endParaRPr lang="tr-TR" b="1" dirty="0">
              <a:latin typeface="+mj-lt"/>
            </a:endParaRPr>
          </a:p>
        </p:txBody>
      </p:sp>
      <p:sp>
        <p:nvSpPr>
          <p:cNvPr id="9" name="Satır Belirtme Çizgisi 3 (Kenarlık ve Diğer Çubuk) 8"/>
          <p:cNvSpPr/>
          <p:nvPr/>
        </p:nvSpPr>
        <p:spPr>
          <a:xfrm>
            <a:off x="2202521" y="2597112"/>
            <a:ext cx="1554602" cy="1116750"/>
          </a:xfrm>
          <a:prstGeom prst="accentBorderCallout3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400" b="1" dirty="0">
                <a:latin typeface="+mj-lt"/>
              </a:rPr>
              <a:t>Açık Erişim ve Kurumsal Arşiv POLİTİKASI oluşturuldu</a:t>
            </a:r>
            <a:r>
              <a:rPr lang="tr-TR" sz="1400" dirty="0">
                <a:latin typeface="+mj-lt"/>
              </a:rPr>
              <a:t>. </a:t>
            </a:r>
          </a:p>
        </p:txBody>
      </p:sp>
      <p:sp>
        <p:nvSpPr>
          <p:cNvPr id="10" name="Satır Belirtme Çizgisi 3 (Kenarlık ve Diğer Çubuk) 9"/>
          <p:cNvSpPr/>
          <p:nvPr/>
        </p:nvSpPr>
        <p:spPr>
          <a:xfrm>
            <a:off x="5341298" y="4793982"/>
            <a:ext cx="1750982" cy="911890"/>
          </a:xfrm>
          <a:prstGeom prst="accentBorderCallout3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400" b="1" dirty="0" smtClean="0">
                <a:latin typeface="+mj-lt"/>
              </a:rPr>
              <a:t>Veri Taramaları Gerçekleştirildi</a:t>
            </a:r>
            <a:r>
              <a:rPr lang="tr-TR" sz="1100" b="1" dirty="0" smtClean="0">
                <a:latin typeface="+mj-lt"/>
              </a:rPr>
              <a:t>.</a:t>
            </a:r>
            <a:endParaRPr lang="tr-TR" sz="1100" b="1" dirty="0">
              <a:latin typeface="+mj-lt"/>
            </a:endParaRPr>
          </a:p>
        </p:txBody>
      </p:sp>
      <p:sp>
        <p:nvSpPr>
          <p:cNvPr id="14" name="6-Noktalı Yıldız 13"/>
          <p:cNvSpPr/>
          <p:nvPr/>
        </p:nvSpPr>
        <p:spPr>
          <a:xfrm>
            <a:off x="179512" y="4509120"/>
            <a:ext cx="2952328" cy="1941046"/>
          </a:xfrm>
          <a:prstGeom prst="star6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latin typeface="+mj-lt"/>
              </a:rPr>
              <a:t>Açık Erişim ve Kurumsal Arşiv Ekibi</a:t>
            </a:r>
            <a:endParaRPr lang="tr-TR" b="1" dirty="0">
              <a:latin typeface="+mj-lt"/>
            </a:endParaRPr>
          </a:p>
        </p:txBody>
      </p:sp>
      <p:cxnSp>
        <p:nvCxnSpPr>
          <p:cNvPr id="5" name="Düz Bağlayıcı 4"/>
          <p:cNvCxnSpPr/>
          <p:nvPr/>
        </p:nvCxnSpPr>
        <p:spPr>
          <a:xfrm>
            <a:off x="3250124" y="5085184"/>
            <a:ext cx="0" cy="7169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Akış Çizelgesi: Bağlayıcı 10"/>
          <p:cNvSpPr/>
          <p:nvPr/>
        </p:nvSpPr>
        <p:spPr>
          <a:xfrm>
            <a:off x="3250124" y="5917358"/>
            <a:ext cx="45719" cy="720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051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şlık 1"/>
          <p:cNvSpPr txBox="1">
            <a:spLocks/>
          </p:cNvSpPr>
          <p:nvPr/>
        </p:nvSpPr>
        <p:spPr>
          <a:xfrm>
            <a:off x="431540" y="476672"/>
            <a:ext cx="8136904" cy="9000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 err="1" smtClean="0">
                <a:solidFill>
                  <a:srgbClr val="002060"/>
                </a:solidFill>
              </a:rPr>
              <a:t>ÇalIşma</a:t>
            </a:r>
            <a:r>
              <a:rPr lang="tr-TR" dirty="0" smtClean="0">
                <a:solidFill>
                  <a:srgbClr val="002060"/>
                </a:solidFill>
              </a:rPr>
              <a:t> Metodu</a:t>
            </a:r>
            <a:endParaRPr lang="tr-TR" dirty="0">
              <a:solidFill>
                <a:srgbClr val="002060"/>
              </a:solidFill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434112" y="1484784"/>
            <a:ext cx="766628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>
                <a:latin typeface="+mj-lt"/>
              </a:rPr>
              <a:t>Veriler; </a:t>
            </a:r>
            <a:endParaRPr lang="tr-TR" dirty="0" smtClean="0">
              <a:latin typeface="+mj-lt"/>
            </a:endParaRPr>
          </a:p>
          <a:p>
            <a:r>
              <a:rPr lang="tr-TR" dirty="0">
                <a:latin typeface="+mj-lt"/>
              </a:rPr>
              <a:t/>
            </a:r>
            <a:br>
              <a:rPr lang="tr-TR" dirty="0">
                <a:latin typeface="+mj-lt"/>
              </a:rPr>
            </a:br>
            <a:r>
              <a:rPr lang="tr-TR" b="1" dirty="0">
                <a:solidFill>
                  <a:srgbClr val="FF0000"/>
                </a:solidFill>
                <a:latin typeface="+mj-lt"/>
              </a:rPr>
              <a:t>FAKÜLTE </a:t>
            </a:r>
            <a:r>
              <a:rPr lang="tr-TR" b="1" dirty="0">
                <a:latin typeface="+mj-lt"/>
              </a:rPr>
              <a:t/>
            </a:r>
            <a:br>
              <a:rPr lang="tr-TR" b="1" dirty="0">
                <a:latin typeface="+mj-lt"/>
              </a:rPr>
            </a:br>
            <a:r>
              <a:rPr lang="tr-TR" b="1" dirty="0" smtClean="0">
                <a:latin typeface="+mj-lt"/>
              </a:rPr>
              <a:t>   </a:t>
            </a:r>
            <a:r>
              <a:rPr lang="tr-TR" b="1" dirty="0" smtClean="0">
                <a:solidFill>
                  <a:srgbClr val="00B050"/>
                </a:solidFill>
                <a:latin typeface="+mj-lt"/>
              </a:rPr>
              <a:t>BÖLÜM </a:t>
            </a:r>
            <a:r>
              <a:rPr lang="tr-TR" b="1" dirty="0">
                <a:latin typeface="+mj-lt"/>
              </a:rPr>
              <a:t/>
            </a:r>
            <a:br>
              <a:rPr lang="tr-TR" b="1" dirty="0">
                <a:latin typeface="+mj-lt"/>
              </a:rPr>
            </a:br>
            <a:r>
              <a:rPr lang="tr-TR" b="1" dirty="0" smtClean="0">
                <a:latin typeface="+mj-lt"/>
              </a:rPr>
              <a:t>      </a:t>
            </a:r>
            <a:r>
              <a:rPr lang="tr-TR" b="1" dirty="0" smtClean="0">
                <a:solidFill>
                  <a:srgbClr val="00B0F0"/>
                </a:solidFill>
                <a:latin typeface="+mj-lt"/>
              </a:rPr>
              <a:t>ANABİLİM </a:t>
            </a:r>
            <a:r>
              <a:rPr lang="tr-TR" b="1" dirty="0">
                <a:solidFill>
                  <a:srgbClr val="00B0F0"/>
                </a:solidFill>
                <a:latin typeface="+mj-lt"/>
              </a:rPr>
              <a:t>DALI </a:t>
            </a:r>
            <a:br>
              <a:rPr lang="tr-TR" b="1" dirty="0">
                <a:solidFill>
                  <a:srgbClr val="00B0F0"/>
                </a:solidFill>
                <a:latin typeface="+mj-lt"/>
              </a:rPr>
            </a:br>
            <a:r>
              <a:rPr lang="tr-TR" b="1" dirty="0" smtClean="0">
                <a:solidFill>
                  <a:srgbClr val="002060"/>
                </a:solidFill>
                <a:latin typeface="+mj-lt"/>
              </a:rPr>
              <a:t>          X </a:t>
            </a:r>
            <a:r>
              <a:rPr lang="tr-TR" b="1" dirty="0">
                <a:solidFill>
                  <a:srgbClr val="002060"/>
                </a:solidFill>
                <a:latin typeface="+mj-lt"/>
              </a:rPr>
              <a:t>AKADEMİSYEN </a:t>
            </a:r>
            <a:br>
              <a:rPr lang="tr-TR" b="1" dirty="0">
                <a:solidFill>
                  <a:srgbClr val="002060"/>
                </a:solidFill>
                <a:latin typeface="+mj-lt"/>
              </a:rPr>
            </a:br>
            <a:r>
              <a:rPr lang="tr-TR" b="1" dirty="0" smtClean="0">
                <a:solidFill>
                  <a:srgbClr val="002060"/>
                </a:solidFill>
                <a:latin typeface="+mj-lt"/>
              </a:rPr>
              <a:t>                1</a:t>
            </a:r>
            <a:r>
              <a:rPr lang="tr-TR" b="1" dirty="0">
                <a:solidFill>
                  <a:srgbClr val="002060"/>
                </a:solidFill>
                <a:latin typeface="+mj-lt"/>
              </a:rPr>
              <a:t>) Makaleler </a:t>
            </a:r>
            <a:br>
              <a:rPr lang="tr-TR" b="1" dirty="0">
                <a:solidFill>
                  <a:srgbClr val="002060"/>
                </a:solidFill>
                <a:latin typeface="+mj-lt"/>
              </a:rPr>
            </a:br>
            <a:r>
              <a:rPr lang="tr-TR" b="1" dirty="0" smtClean="0">
                <a:solidFill>
                  <a:srgbClr val="002060"/>
                </a:solidFill>
                <a:latin typeface="+mj-lt"/>
              </a:rPr>
              <a:t>                2</a:t>
            </a:r>
            <a:r>
              <a:rPr lang="tr-TR" b="1" dirty="0">
                <a:solidFill>
                  <a:srgbClr val="002060"/>
                </a:solidFill>
                <a:latin typeface="+mj-lt"/>
              </a:rPr>
              <a:t>) Tezler </a:t>
            </a:r>
            <a:br>
              <a:rPr lang="tr-TR" b="1" dirty="0">
                <a:solidFill>
                  <a:srgbClr val="002060"/>
                </a:solidFill>
                <a:latin typeface="+mj-lt"/>
              </a:rPr>
            </a:br>
            <a:r>
              <a:rPr lang="tr-TR" b="1" dirty="0" smtClean="0">
                <a:solidFill>
                  <a:srgbClr val="002060"/>
                </a:solidFill>
                <a:latin typeface="+mj-lt"/>
              </a:rPr>
              <a:t>                3</a:t>
            </a:r>
            <a:r>
              <a:rPr lang="tr-TR" b="1" dirty="0">
                <a:solidFill>
                  <a:srgbClr val="002060"/>
                </a:solidFill>
                <a:latin typeface="+mj-lt"/>
              </a:rPr>
              <a:t>) Projeler </a:t>
            </a:r>
            <a:br>
              <a:rPr lang="tr-TR" b="1" dirty="0">
                <a:solidFill>
                  <a:srgbClr val="002060"/>
                </a:solidFill>
                <a:latin typeface="+mj-lt"/>
              </a:rPr>
            </a:br>
            <a:r>
              <a:rPr lang="tr-TR" b="1" dirty="0" smtClean="0">
                <a:solidFill>
                  <a:srgbClr val="002060"/>
                </a:solidFill>
                <a:latin typeface="+mj-lt"/>
              </a:rPr>
              <a:t>                4</a:t>
            </a:r>
            <a:r>
              <a:rPr lang="tr-TR" b="1" dirty="0">
                <a:solidFill>
                  <a:srgbClr val="002060"/>
                </a:solidFill>
                <a:latin typeface="+mj-lt"/>
              </a:rPr>
              <a:t>) Kitap/Kitap Bölümleri </a:t>
            </a:r>
            <a:br>
              <a:rPr lang="tr-TR" b="1" dirty="0">
                <a:solidFill>
                  <a:srgbClr val="002060"/>
                </a:solidFill>
                <a:latin typeface="+mj-lt"/>
              </a:rPr>
            </a:br>
            <a:r>
              <a:rPr lang="tr-TR" b="1" dirty="0" smtClean="0">
                <a:solidFill>
                  <a:srgbClr val="002060"/>
                </a:solidFill>
                <a:latin typeface="+mj-lt"/>
              </a:rPr>
              <a:t>                5</a:t>
            </a:r>
            <a:r>
              <a:rPr lang="tr-TR" b="1" dirty="0">
                <a:solidFill>
                  <a:srgbClr val="002060"/>
                </a:solidFill>
                <a:latin typeface="+mj-lt"/>
              </a:rPr>
              <a:t>) Posterler </a:t>
            </a:r>
            <a:br>
              <a:rPr lang="tr-TR" b="1" dirty="0">
                <a:solidFill>
                  <a:srgbClr val="002060"/>
                </a:solidFill>
                <a:latin typeface="+mj-lt"/>
              </a:rPr>
            </a:br>
            <a:r>
              <a:rPr lang="tr-TR" b="1" dirty="0" smtClean="0">
                <a:solidFill>
                  <a:srgbClr val="002060"/>
                </a:solidFill>
                <a:latin typeface="+mj-lt"/>
              </a:rPr>
              <a:t>                6</a:t>
            </a:r>
            <a:r>
              <a:rPr lang="tr-TR" b="1" dirty="0">
                <a:solidFill>
                  <a:srgbClr val="002060"/>
                </a:solidFill>
                <a:latin typeface="+mj-lt"/>
              </a:rPr>
              <a:t>) Bildiriler </a:t>
            </a:r>
            <a:br>
              <a:rPr lang="tr-TR" b="1" dirty="0">
                <a:solidFill>
                  <a:srgbClr val="002060"/>
                </a:solidFill>
                <a:latin typeface="+mj-lt"/>
              </a:rPr>
            </a:br>
            <a:r>
              <a:rPr lang="tr-TR" b="1" dirty="0" smtClean="0">
                <a:solidFill>
                  <a:srgbClr val="002060"/>
                </a:solidFill>
                <a:latin typeface="+mj-lt"/>
              </a:rPr>
              <a:t>                7</a:t>
            </a:r>
            <a:r>
              <a:rPr lang="tr-TR" b="1" dirty="0">
                <a:solidFill>
                  <a:srgbClr val="002060"/>
                </a:solidFill>
                <a:latin typeface="+mj-lt"/>
              </a:rPr>
              <a:t>) Diğer </a:t>
            </a:r>
            <a:br>
              <a:rPr lang="tr-TR" b="1" dirty="0">
                <a:solidFill>
                  <a:srgbClr val="002060"/>
                </a:solidFill>
                <a:latin typeface="+mj-lt"/>
              </a:rPr>
            </a:br>
            <a:r>
              <a:rPr lang="tr-TR" dirty="0">
                <a:latin typeface="+mj-lt"/>
              </a:rPr>
              <a:t/>
            </a:r>
            <a:br>
              <a:rPr lang="tr-TR" dirty="0">
                <a:latin typeface="+mj-lt"/>
              </a:rPr>
            </a:br>
            <a:r>
              <a:rPr lang="tr-TR" sz="1600" dirty="0">
                <a:latin typeface="+mj-lt"/>
              </a:rPr>
              <a:t>şeklinde sınıflandı ve </a:t>
            </a:r>
            <a:r>
              <a:rPr lang="tr-TR" sz="1600" dirty="0" err="1">
                <a:latin typeface="+mj-lt"/>
              </a:rPr>
              <a:t>EXCEL'de</a:t>
            </a:r>
            <a:r>
              <a:rPr lang="tr-TR" sz="1600" dirty="0">
                <a:latin typeface="+mj-lt"/>
              </a:rPr>
              <a:t> çalışma formatları oluşturuldu. </a:t>
            </a:r>
            <a:br>
              <a:rPr lang="tr-TR" sz="1600" dirty="0">
                <a:latin typeface="+mj-lt"/>
              </a:rPr>
            </a:br>
            <a:endParaRPr lang="tr-TR" sz="1600" dirty="0">
              <a:latin typeface="+mj-lt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5195462" y="2330788"/>
            <a:ext cx="3192962" cy="28083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r-TR" sz="1200" b="1" dirty="0" smtClean="0">
                <a:latin typeface="+mj-lt"/>
              </a:rPr>
              <a:t>EĞİTİM FAKÜLTESİ</a:t>
            </a:r>
          </a:p>
          <a:p>
            <a:r>
              <a:rPr lang="tr-TR" sz="1200" b="1" dirty="0" smtClean="0">
                <a:latin typeface="+mj-lt"/>
              </a:rPr>
              <a:t>    </a:t>
            </a:r>
            <a:r>
              <a:rPr lang="tr-TR" sz="1000" b="1" dirty="0" smtClean="0">
                <a:latin typeface="+mj-lt"/>
              </a:rPr>
              <a:t>FEN BİLGİSİ EĞİTİMİ ANABİLİM DALI </a:t>
            </a:r>
          </a:p>
          <a:p>
            <a:r>
              <a:rPr lang="tr-TR" sz="1200" b="1" dirty="0" smtClean="0">
                <a:latin typeface="+mj-lt"/>
              </a:rPr>
              <a:t>         </a:t>
            </a:r>
            <a:r>
              <a:rPr lang="tr-TR" sz="1000" b="1" dirty="0" smtClean="0">
                <a:latin typeface="+mj-lt"/>
              </a:rPr>
              <a:t>BAŞAK KOŞAR</a:t>
            </a:r>
          </a:p>
          <a:p>
            <a:r>
              <a:rPr lang="tr-TR" sz="12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tr-TR" sz="1200" b="1" dirty="0" smtClean="0">
                <a:solidFill>
                  <a:srgbClr val="002060"/>
                </a:solidFill>
                <a:latin typeface="+mj-lt"/>
              </a:rPr>
              <a:t>               1</a:t>
            </a:r>
            <a:r>
              <a:rPr lang="tr-TR" sz="1200" b="1" dirty="0">
                <a:solidFill>
                  <a:srgbClr val="002060"/>
                </a:solidFill>
                <a:latin typeface="+mj-lt"/>
              </a:rPr>
              <a:t>) Makaleler </a:t>
            </a:r>
            <a:br>
              <a:rPr lang="tr-TR" sz="1200" b="1" dirty="0">
                <a:solidFill>
                  <a:srgbClr val="002060"/>
                </a:solidFill>
                <a:latin typeface="+mj-lt"/>
              </a:rPr>
            </a:br>
            <a:r>
              <a:rPr lang="tr-TR" sz="1200" b="1" dirty="0">
                <a:solidFill>
                  <a:srgbClr val="002060"/>
                </a:solidFill>
                <a:latin typeface="+mj-lt"/>
              </a:rPr>
              <a:t>                2) Tezler </a:t>
            </a:r>
            <a:br>
              <a:rPr lang="tr-TR" sz="1200" b="1" dirty="0">
                <a:solidFill>
                  <a:srgbClr val="002060"/>
                </a:solidFill>
                <a:latin typeface="+mj-lt"/>
              </a:rPr>
            </a:br>
            <a:r>
              <a:rPr lang="tr-TR" sz="1200" b="1" dirty="0">
                <a:solidFill>
                  <a:srgbClr val="002060"/>
                </a:solidFill>
                <a:latin typeface="+mj-lt"/>
              </a:rPr>
              <a:t>                3) Projeler </a:t>
            </a:r>
            <a:br>
              <a:rPr lang="tr-TR" sz="1200" b="1" dirty="0">
                <a:solidFill>
                  <a:srgbClr val="002060"/>
                </a:solidFill>
                <a:latin typeface="+mj-lt"/>
              </a:rPr>
            </a:br>
            <a:r>
              <a:rPr lang="tr-TR" sz="1200" b="1" dirty="0">
                <a:solidFill>
                  <a:srgbClr val="002060"/>
                </a:solidFill>
                <a:latin typeface="+mj-lt"/>
              </a:rPr>
              <a:t>                4) Kitap/Kitap Bölümleri </a:t>
            </a:r>
            <a:br>
              <a:rPr lang="tr-TR" sz="1200" b="1" dirty="0">
                <a:solidFill>
                  <a:srgbClr val="002060"/>
                </a:solidFill>
                <a:latin typeface="+mj-lt"/>
              </a:rPr>
            </a:br>
            <a:r>
              <a:rPr lang="tr-TR" sz="1200" b="1" dirty="0">
                <a:solidFill>
                  <a:srgbClr val="002060"/>
                </a:solidFill>
                <a:latin typeface="+mj-lt"/>
              </a:rPr>
              <a:t>                5) Posterler </a:t>
            </a:r>
            <a:br>
              <a:rPr lang="tr-TR" sz="1200" b="1" dirty="0">
                <a:solidFill>
                  <a:srgbClr val="002060"/>
                </a:solidFill>
                <a:latin typeface="+mj-lt"/>
              </a:rPr>
            </a:br>
            <a:r>
              <a:rPr lang="tr-TR" sz="1200" b="1" dirty="0">
                <a:solidFill>
                  <a:srgbClr val="002060"/>
                </a:solidFill>
                <a:latin typeface="+mj-lt"/>
              </a:rPr>
              <a:t>                6) Bildiriler </a:t>
            </a:r>
            <a:br>
              <a:rPr lang="tr-TR" sz="1200" b="1" dirty="0">
                <a:solidFill>
                  <a:srgbClr val="002060"/>
                </a:solidFill>
                <a:latin typeface="+mj-lt"/>
              </a:rPr>
            </a:br>
            <a:r>
              <a:rPr lang="tr-TR" sz="1200" b="1" dirty="0">
                <a:solidFill>
                  <a:srgbClr val="002060"/>
                </a:solidFill>
                <a:latin typeface="+mj-lt"/>
              </a:rPr>
              <a:t>                7) Diğer </a:t>
            </a:r>
            <a:br>
              <a:rPr lang="tr-TR" sz="1200" b="1" dirty="0">
                <a:solidFill>
                  <a:srgbClr val="002060"/>
                </a:solidFill>
                <a:latin typeface="+mj-lt"/>
              </a:rPr>
            </a:br>
            <a:endParaRPr lang="tr-TR" sz="1200" b="1" dirty="0" smtClean="0">
              <a:latin typeface="+mj-lt"/>
            </a:endParaRPr>
          </a:p>
          <a:p>
            <a:endParaRPr lang="tr-TR" sz="1200" dirty="0"/>
          </a:p>
        </p:txBody>
      </p:sp>
    </p:spTree>
    <p:extLst>
      <p:ext uri="{BB962C8B-B14F-4D97-AF65-F5344CB8AC3E}">
        <p14:creationId xmlns:p14="http://schemas.microsoft.com/office/powerpoint/2010/main" val="41995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5791200" cy="900018"/>
          </a:xfrm>
        </p:spPr>
        <p:txBody>
          <a:bodyPr>
            <a:normAutofit/>
          </a:bodyPr>
          <a:lstStyle/>
          <a:p>
            <a:pPr algn="ctr"/>
            <a:r>
              <a:rPr lang="tr-TR" sz="2400" dirty="0" smtClean="0">
                <a:solidFill>
                  <a:srgbClr val="002060"/>
                </a:solidFill>
              </a:rPr>
              <a:t>Örnek </a:t>
            </a:r>
            <a:r>
              <a:rPr lang="tr-TR" sz="2400" dirty="0" err="1" smtClean="0">
                <a:solidFill>
                  <a:srgbClr val="002060"/>
                </a:solidFill>
              </a:rPr>
              <a:t>ÇalIşma</a:t>
            </a:r>
            <a:r>
              <a:rPr lang="tr-TR" sz="2400" dirty="0" smtClean="0">
                <a:solidFill>
                  <a:srgbClr val="002060"/>
                </a:solidFill>
              </a:rPr>
              <a:t> </a:t>
            </a:r>
            <a:r>
              <a:rPr lang="tr-TR" sz="2400" dirty="0" err="1" smtClean="0">
                <a:solidFill>
                  <a:srgbClr val="002060"/>
                </a:solidFill>
              </a:rPr>
              <a:t>FormatI</a:t>
            </a:r>
            <a:r>
              <a:rPr lang="tr-TR" sz="2400" dirty="0" smtClean="0">
                <a:solidFill>
                  <a:srgbClr val="002060"/>
                </a:solidFill>
              </a:rPr>
              <a:t>: </a:t>
            </a:r>
            <a:r>
              <a:rPr lang="tr-TR" sz="2000" dirty="0" smtClean="0">
                <a:solidFill>
                  <a:srgbClr val="002060"/>
                </a:solidFill>
              </a:rPr>
              <a:t>MAKALE FORMATI</a:t>
            </a:r>
            <a:endParaRPr lang="tr-TR" sz="2000" dirty="0">
              <a:solidFill>
                <a:srgbClr val="002060"/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5364"/>
            <a:ext cx="8964488" cy="456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3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5280" cy="831622"/>
          </a:xfrm>
        </p:spPr>
        <p:txBody>
          <a:bodyPr/>
          <a:lstStyle/>
          <a:p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KarşIlaştIğImIz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 Problemler</a:t>
            </a:r>
            <a:endParaRPr lang="tr-T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267682" y="1340768"/>
            <a:ext cx="3224198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000" b="1" dirty="0" smtClean="0">
                <a:latin typeface="+mj-lt"/>
              </a:rPr>
              <a:t>Veri Bütünlüğünün </a:t>
            </a:r>
          </a:p>
          <a:p>
            <a:pPr algn="ctr"/>
            <a:r>
              <a:rPr lang="tr-TR" sz="2000" b="1" dirty="0" smtClean="0">
                <a:latin typeface="+mj-lt"/>
              </a:rPr>
              <a:t>Sağlanması</a:t>
            </a:r>
            <a:endParaRPr lang="tr-TR" sz="2000" b="1" dirty="0">
              <a:latin typeface="+mj-lt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4932040" y="1354818"/>
            <a:ext cx="3240360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000" b="1" dirty="0" smtClean="0">
                <a:latin typeface="+mj-lt"/>
              </a:rPr>
              <a:t>Yasal Kontrol Mekanizması</a:t>
            </a:r>
            <a:endParaRPr lang="tr-TR" sz="2000" b="1" dirty="0">
              <a:latin typeface="+mj-lt"/>
            </a:endParaRPr>
          </a:p>
        </p:txBody>
      </p:sp>
      <p:sp>
        <p:nvSpPr>
          <p:cNvPr id="8" name="Satır Belirtme Çizgisi 3 (Kenarlık ve Diğer Çubuk) 7"/>
          <p:cNvSpPr/>
          <p:nvPr/>
        </p:nvSpPr>
        <p:spPr>
          <a:xfrm>
            <a:off x="791578" y="2248361"/>
            <a:ext cx="2124237" cy="1008112"/>
          </a:xfrm>
          <a:prstGeom prst="accentBorderCallout3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600" b="1" dirty="0" smtClean="0">
                <a:latin typeface="+mj-lt"/>
              </a:rPr>
              <a:t>Yeni ve Eski Üniversitelerdeki Veri Kaybı </a:t>
            </a:r>
            <a:endParaRPr lang="tr-TR" sz="1600" b="1" dirty="0">
              <a:latin typeface="+mj-lt"/>
            </a:endParaRPr>
          </a:p>
        </p:txBody>
      </p:sp>
      <p:sp>
        <p:nvSpPr>
          <p:cNvPr id="9" name="Satır Belirtme Çizgisi 3 (Kenarlık ve Diğer Çubuk) 8"/>
          <p:cNvSpPr/>
          <p:nvPr/>
        </p:nvSpPr>
        <p:spPr>
          <a:xfrm>
            <a:off x="5724128" y="2276872"/>
            <a:ext cx="2016224" cy="1008112"/>
          </a:xfrm>
          <a:prstGeom prst="accentBorderCallout3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b="1" dirty="0" err="1" smtClean="0">
                <a:latin typeface="+mj-lt"/>
              </a:rPr>
              <a:t>Sherpa</a:t>
            </a:r>
            <a:r>
              <a:rPr lang="tr-TR" b="1" dirty="0" smtClean="0">
                <a:latin typeface="+mj-lt"/>
              </a:rPr>
              <a:t> Romeo ve </a:t>
            </a:r>
          </a:p>
          <a:p>
            <a:pPr algn="ctr"/>
            <a:r>
              <a:rPr lang="tr-TR" b="1" dirty="0" err="1" smtClean="0">
                <a:latin typeface="+mj-lt"/>
              </a:rPr>
              <a:t>Doaj</a:t>
            </a:r>
            <a:r>
              <a:rPr lang="tr-TR" b="1" dirty="0" smtClean="0">
                <a:latin typeface="+mj-lt"/>
              </a:rPr>
              <a:t>  </a:t>
            </a:r>
            <a:endParaRPr lang="tr-TR" b="1" dirty="0">
              <a:latin typeface="+mj-lt"/>
            </a:endParaRPr>
          </a:p>
        </p:txBody>
      </p:sp>
      <p:sp>
        <p:nvSpPr>
          <p:cNvPr id="11" name="Satır Belirtme Çizgisi 3 (Kenarlık Yok) 10"/>
          <p:cNvSpPr/>
          <p:nvPr/>
        </p:nvSpPr>
        <p:spPr>
          <a:xfrm>
            <a:off x="827938" y="3501008"/>
            <a:ext cx="2592111" cy="792088"/>
          </a:xfrm>
          <a:prstGeom prst="callout3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100" b="1" dirty="0">
                <a:latin typeface="+mj-lt"/>
              </a:rPr>
              <a:t>OMÜ Bünyesinde Akademik Üretim: 25 makale (2000-2007)</a:t>
            </a:r>
            <a:br>
              <a:rPr lang="tr-TR" sz="1100" b="1" dirty="0">
                <a:latin typeface="+mj-lt"/>
              </a:rPr>
            </a:br>
            <a:r>
              <a:rPr lang="tr-TR" sz="1100" b="1" dirty="0">
                <a:latin typeface="+mj-lt"/>
              </a:rPr>
              <a:t>SNÜ Bünyesinde Akademik Üretim: 15 makale (2007-2014)</a:t>
            </a:r>
          </a:p>
        </p:txBody>
      </p:sp>
      <p:sp>
        <p:nvSpPr>
          <p:cNvPr id="12" name="Satır Belirtme Çizgisi 3 (Kenarlık Yok) 11"/>
          <p:cNvSpPr/>
          <p:nvPr/>
        </p:nvSpPr>
        <p:spPr>
          <a:xfrm>
            <a:off x="5544108" y="3541906"/>
            <a:ext cx="2376264" cy="648072"/>
          </a:xfrm>
          <a:prstGeom prst="callout3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400" b="1" dirty="0" smtClean="0">
                <a:latin typeface="+mj-lt"/>
              </a:rPr>
              <a:t>Güncel Politikalarda Bilgi Eksikliği</a:t>
            </a:r>
            <a:endParaRPr lang="tr-TR" sz="1400" b="1" dirty="0">
              <a:latin typeface="+mj-lt"/>
            </a:endParaRPr>
          </a:p>
        </p:txBody>
      </p:sp>
      <p:sp>
        <p:nvSpPr>
          <p:cNvPr id="13" name="Dikdörtgen Belirtme Çizgisi 12"/>
          <p:cNvSpPr/>
          <p:nvPr/>
        </p:nvSpPr>
        <p:spPr>
          <a:xfrm>
            <a:off x="612092" y="4582162"/>
            <a:ext cx="2807958" cy="1584177"/>
          </a:xfrm>
          <a:prstGeom prst="wedge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b="1" dirty="0" smtClean="0">
                <a:latin typeface="+mj-lt"/>
              </a:rPr>
              <a:t>SNÜ Çözümü:</a:t>
            </a:r>
          </a:p>
          <a:p>
            <a:r>
              <a:rPr lang="tr-TR" sz="1400" b="1" dirty="0" smtClean="0">
                <a:latin typeface="+mj-lt"/>
              </a:rPr>
              <a:t>Veri bütünlüğünü korumak, aynı zamanda Kayıt eşlemeyle SNÜ Kurumsal Arşivini oluşturmak.</a:t>
            </a:r>
            <a:endParaRPr lang="tr-TR" sz="1400" b="1" dirty="0">
              <a:latin typeface="+mj-lt"/>
            </a:endParaRPr>
          </a:p>
        </p:txBody>
      </p:sp>
      <p:sp>
        <p:nvSpPr>
          <p:cNvPr id="14" name="Dikdörtgen Belirtme Çizgisi 13"/>
          <p:cNvSpPr/>
          <p:nvPr/>
        </p:nvSpPr>
        <p:spPr>
          <a:xfrm>
            <a:off x="5579424" y="4653136"/>
            <a:ext cx="2809000" cy="1584176"/>
          </a:xfrm>
          <a:prstGeom prst="wedge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400" dirty="0" smtClean="0"/>
          </a:p>
          <a:p>
            <a:pPr algn="ctr"/>
            <a:r>
              <a:rPr lang="tr-TR" sz="1400" b="1" dirty="0" smtClean="0">
                <a:latin typeface="+mj-lt"/>
              </a:rPr>
              <a:t>SNÜ Çözümü:</a:t>
            </a:r>
          </a:p>
          <a:p>
            <a:r>
              <a:rPr lang="tr-TR" sz="1400" b="1" dirty="0" err="1" smtClean="0">
                <a:latin typeface="+mj-lt"/>
              </a:rPr>
              <a:t>Sherpa</a:t>
            </a:r>
            <a:r>
              <a:rPr lang="tr-TR" sz="1400" b="1" dirty="0" smtClean="0">
                <a:latin typeface="+mj-lt"/>
              </a:rPr>
              <a:t> bilgilerinin yanı sıra, derginin kendi web sitesini incelemek, aynı zamanda abone veri tabanlarında dergi taraması gerçekleştirmek. </a:t>
            </a:r>
          </a:p>
          <a:p>
            <a:pPr algn="ctr"/>
            <a:endParaRPr lang="tr-TR" sz="1400" b="1" dirty="0" smtClean="0">
              <a:latin typeface="+mj-lt"/>
            </a:endParaRPr>
          </a:p>
        </p:txBody>
      </p:sp>
      <p:sp>
        <p:nvSpPr>
          <p:cNvPr id="3" name="Aşağı Ok 2"/>
          <p:cNvSpPr/>
          <p:nvPr/>
        </p:nvSpPr>
        <p:spPr>
          <a:xfrm>
            <a:off x="1799692" y="2106513"/>
            <a:ext cx="45719" cy="129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Aşağı Ok 14"/>
          <p:cNvSpPr/>
          <p:nvPr/>
        </p:nvSpPr>
        <p:spPr>
          <a:xfrm>
            <a:off x="1822551" y="3296863"/>
            <a:ext cx="45719" cy="129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Aşağı Ok 15"/>
          <p:cNvSpPr/>
          <p:nvPr/>
        </p:nvSpPr>
        <p:spPr>
          <a:xfrm>
            <a:off x="6740826" y="2113313"/>
            <a:ext cx="45719" cy="129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Aşağı Ok 16"/>
          <p:cNvSpPr/>
          <p:nvPr/>
        </p:nvSpPr>
        <p:spPr>
          <a:xfrm>
            <a:off x="6784818" y="3361846"/>
            <a:ext cx="45719" cy="129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586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5280" cy="831622"/>
          </a:xfrm>
        </p:spPr>
        <p:txBody>
          <a:bodyPr/>
          <a:lstStyle/>
          <a:p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KarşIlaştIğImIz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 Problemler</a:t>
            </a:r>
            <a:endParaRPr lang="tr-T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267682" y="1340768"/>
            <a:ext cx="3584238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000" b="1" dirty="0" err="1" smtClean="0">
                <a:latin typeface="+mj-lt"/>
              </a:rPr>
              <a:t>DSpace’de</a:t>
            </a:r>
            <a:r>
              <a:rPr lang="tr-TR" sz="2000" b="1" dirty="0" smtClean="0">
                <a:latin typeface="+mj-lt"/>
              </a:rPr>
              <a:t> </a:t>
            </a:r>
          </a:p>
          <a:p>
            <a:pPr algn="ctr"/>
            <a:r>
              <a:rPr lang="tr-TR" sz="2000" b="1" dirty="0" smtClean="0">
                <a:latin typeface="+mj-lt"/>
              </a:rPr>
              <a:t>«Kayıt Düzeltme»</a:t>
            </a:r>
            <a:endParaRPr lang="tr-TR" sz="2000" b="1" dirty="0">
              <a:latin typeface="+mj-lt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4932040" y="1354818"/>
            <a:ext cx="3240360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000" b="1" dirty="0" err="1">
                <a:latin typeface="+mj-lt"/>
              </a:rPr>
              <a:t>DSpace’de</a:t>
            </a:r>
            <a:r>
              <a:rPr lang="tr-TR" sz="2000" b="1" dirty="0">
                <a:latin typeface="+mj-lt"/>
              </a:rPr>
              <a:t> </a:t>
            </a:r>
          </a:p>
          <a:p>
            <a:pPr algn="ctr"/>
            <a:r>
              <a:rPr lang="tr-TR" sz="2000" b="1" dirty="0" smtClean="0">
                <a:latin typeface="+mj-lt"/>
              </a:rPr>
              <a:t>«Tüm Öğe Kaydı»</a:t>
            </a:r>
            <a:endParaRPr lang="tr-TR" sz="2000" b="1" dirty="0">
              <a:latin typeface="+mj-lt"/>
            </a:endParaRPr>
          </a:p>
        </p:txBody>
      </p:sp>
      <p:sp>
        <p:nvSpPr>
          <p:cNvPr id="8" name="Satır Belirtme Çizgisi 3 (Kenarlık ve Diğer Çubuk) 7"/>
          <p:cNvSpPr/>
          <p:nvPr/>
        </p:nvSpPr>
        <p:spPr>
          <a:xfrm>
            <a:off x="791579" y="2248361"/>
            <a:ext cx="2412624" cy="1008112"/>
          </a:xfrm>
          <a:prstGeom prst="accentBorderCallout3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latin typeface="+mj-lt"/>
              </a:rPr>
              <a:t>«Öğe Üst Verisi»</a:t>
            </a:r>
            <a:endParaRPr lang="tr-TR" b="1" dirty="0">
              <a:latin typeface="+mj-lt"/>
            </a:endParaRPr>
          </a:p>
        </p:txBody>
      </p:sp>
      <p:sp>
        <p:nvSpPr>
          <p:cNvPr id="11" name="Satır Belirtme Çizgisi 3 (Kenarlık Yok) 10"/>
          <p:cNvSpPr/>
          <p:nvPr/>
        </p:nvSpPr>
        <p:spPr>
          <a:xfrm>
            <a:off x="827939" y="3501008"/>
            <a:ext cx="2376264" cy="648072"/>
          </a:xfrm>
          <a:prstGeom prst="callout3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400" b="1" dirty="0" smtClean="0">
                <a:latin typeface="+mj-lt"/>
              </a:rPr>
              <a:t>Yabancı Dil Problemi</a:t>
            </a:r>
            <a:endParaRPr lang="tr-TR" sz="1400" b="1" dirty="0">
              <a:latin typeface="+mj-lt"/>
            </a:endParaRPr>
          </a:p>
        </p:txBody>
      </p:sp>
      <p:sp>
        <p:nvSpPr>
          <p:cNvPr id="3" name="Aşağı Ok 2"/>
          <p:cNvSpPr/>
          <p:nvPr/>
        </p:nvSpPr>
        <p:spPr>
          <a:xfrm>
            <a:off x="1799692" y="2106513"/>
            <a:ext cx="45719" cy="129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Aşağı Ok 14"/>
          <p:cNvSpPr/>
          <p:nvPr/>
        </p:nvSpPr>
        <p:spPr>
          <a:xfrm>
            <a:off x="1822551" y="3296863"/>
            <a:ext cx="45719" cy="129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Dikdörtgen Belirtme Çizgisi 17"/>
          <p:cNvSpPr/>
          <p:nvPr/>
        </p:nvSpPr>
        <p:spPr>
          <a:xfrm>
            <a:off x="324149" y="4600417"/>
            <a:ext cx="3383844" cy="1204848"/>
          </a:xfrm>
          <a:prstGeom prst="wedge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b="1" dirty="0" smtClean="0">
                <a:latin typeface="+mj-lt"/>
              </a:rPr>
              <a:t>Çözüm Önerisi: </a:t>
            </a:r>
          </a:p>
          <a:p>
            <a:r>
              <a:rPr lang="tr-TR" sz="1400" b="1" dirty="0" smtClean="0">
                <a:latin typeface="+mj-lt"/>
              </a:rPr>
              <a:t>«Öğe Üst Verisi» başta olmak üzere </a:t>
            </a:r>
            <a:r>
              <a:rPr lang="tr-TR" sz="1400" b="1" dirty="0" err="1" smtClean="0">
                <a:latin typeface="+mj-lt"/>
              </a:rPr>
              <a:t>DSpace’in</a:t>
            </a:r>
            <a:r>
              <a:rPr lang="tr-TR" sz="1400" b="1" dirty="0" smtClean="0">
                <a:latin typeface="+mj-lt"/>
              </a:rPr>
              <a:t>  Türkçeleştirilmesi</a:t>
            </a:r>
            <a:endParaRPr lang="tr-TR" sz="1400" b="1" dirty="0">
              <a:latin typeface="+mj-lt"/>
            </a:endParaRPr>
          </a:p>
        </p:txBody>
      </p:sp>
      <p:sp>
        <p:nvSpPr>
          <p:cNvPr id="10" name="Satır Belirtme Çizgisi 3 (Kenarlık ve Diğer Çubuk) 9"/>
          <p:cNvSpPr/>
          <p:nvPr/>
        </p:nvSpPr>
        <p:spPr>
          <a:xfrm>
            <a:off x="5818995" y="2288751"/>
            <a:ext cx="2016224" cy="1008112"/>
          </a:xfrm>
          <a:prstGeom prst="accentBorderCallout3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b="1" dirty="0">
                <a:latin typeface="+mj-lt"/>
              </a:rPr>
              <a:t>Teknik </a:t>
            </a:r>
            <a:r>
              <a:rPr lang="tr-TR" b="1" dirty="0" smtClean="0">
                <a:latin typeface="+mj-lt"/>
              </a:rPr>
              <a:t>Dil Kullanımı</a:t>
            </a:r>
            <a:endParaRPr lang="tr-TR" b="1" dirty="0">
              <a:latin typeface="+mj-lt"/>
            </a:endParaRPr>
          </a:p>
        </p:txBody>
      </p:sp>
      <p:sp>
        <p:nvSpPr>
          <p:cNvPr id="12" name="Aşağı Ok 11"/>
          <p:cNvSpPr/>
          <p:nvPr/>
        </p:nvSpPr>
        <p:spPr>
          <a:xfrm>
            <a:off x="6804248" y="2130429"/>
            <a:ext cx="45719" cy="129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atır Belirtme Çizgisi 3 (Kenarlık Yok) 12"/>
          <p:cNvSpPr/>
          <p:nvPr/>
        </p:nvSpPr>
        <p:spPr>
          <a:xfrm>
            <a:off x="5638975" y="3573016"/>
            <a:ext cx="2376264" cy="648072"/>
          </a:xfrm>
          <a:prstGeom prst="callout3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200" b="1" dirty="0" smtClean="0">
                <a:latin typeface="+mj-lt"/>
              </a:rPr>
              <a:t>Yabancı Dil Problemi; Ergonomik Yapı Sorunu</a:t>
            </a:r>
            <a:endParaRPr lang="tr-TR" sz="1200" b="1" dirty="0">
              <a:latin typeface="+mj-lt"/>
            </a:endParaRPr>
          </a:p>
        </p:txBody>
      </p:sp>
      <p:sp>
        <p:nvSpPr>
          <p:cNvPr id="14" name="Aşağı Ok 13"/>
          <p:cNvSpPr/>
          <p:nvPr/>
        </p:nvSpPr>
        <p:spPr>
          <a:xfrm>
            <a:off x="6805402" y="3384280"/>
            <a:ext cx="45719" cy="129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Dikdörtgen Belirtme Çizgisi 15"/>
          <p:cNvSpPr/>
          <p:nvPr/>
        </p:nvSpPr>
        <p:spPr>
          <a:xfrm>
            <a:off x="5135185" y="4606001"/>
            <a:ext cx="3383844" cy="1204848"/>
          </a:xfrm>
          <a:prstGeom prst="wedge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b="1" dirty="0" smtClean="0">
                <a:latin typeface="+mj-lt"/>
              </a:rPr>
              <a:t>Çözüm Önerisi: </a:t>
            </a:r>
            <a:endParaRPr lang="tr-TR" sz="1400" b="1" dirty="0">
              <a:latin typeface="+mj-lt"/>
            </a:endParaRPr>
          </a:p>
          <a:p>
            <a:r>
              <a:rPr lang="tr-TR" sz="1400" b="1" dirty="0" smtClean="0">
                <a:latin typeface="+mj-lt"/>
              </a:rPr>
              <a:t>Kullanıcı Odaklı Dil Kullanmak ve Ergonomik Bir Yapıya Dönüştürmek </a:t>
            </a:r>
          </a:p>
        </p:txBody>
      </p:sp>
    </p:spTree>
    <p:extLst>
      <p:ext uri="{BB962C8B-B14F-4D97-AF65-F5344CB8AC3E}">
        <p14:creationId xmlns:p14="http://schemas.microsoft.com/office/powerpoint/2010/main" val="325531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5280" cy="831622"/>
          </a:xfrm>
        </p:spPr>
        <p:txBody>
          <a:bodyPr/>
          <a:lstStyle/>
          <a:p>
            <a:pPr algn="ctr"/>
            <a:r>
              <a:rPr lang="tr-TR" dirty="0" err="1" smtClean="0">
                <a:solidFill>
                  <a:srgbClr val="00B050"/>
                </a:solidFill>
              </a:rPr>
              <a:t>Önerİlerİmİz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51589" y="1430795"/>
            <a:ext cx="3944278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r-TR" sz="1200" b="1" dirty="0">
                <a:latin typeface="+mj-lt"/>
              </a:rPr>
              <a:t>Bir yazarın tüm çalışmalarını eksiksiz toplayabilmek ve takip edebilmek için her yazara tek (</a:t>
            </a:r>
            <a:r>
              <a:rPr lang="tr-TR" sz="1200" b="1" dirty="0" err="1">
                <a:latin typeface="+mj-lt"/>
              </a:rPr>
              <a:t>Unique</a:t>
            </a:r>
            <a:r>
              <a:rPr lang="tr-TR" sz="1200" b="1" dirty="0">
                <a:latin typeface="+mj-lt"/>
              </a:rPr>
              <a:t>) bir numara </a:t>
            </a:r>
            <a:r>
              <a:rPr lang="tr-TR" sz="1200" b="1" dirty="0" smtClean="0">
                <a:latin typeface="+mj-lt"/>
              </a:rPr>
              <a:t>verilmelidir. </a:t>
            </a:r>
            <a:endParaRPr lang="tr-TR" sz="1200" b="1" dirty="0">
              <a:latin typeface="+mj-lt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4644008" y="1430795"/>
            <a:ext cx="3384376" cy="10981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latin typeface="+mj-lt"/>
              </a:rPr>
              <a:t>Açık Erişim Sınıflamalarına Standart Getirilmesi</a:t>
            </a:r>
            <a:endParaRPr lang="tr-TR" b="1" dirty="0">
              <a:latin typeface="+mj-lt"/>
            </a:endParaRPr>
          </a:p>
        </p:txBody>
      </p:sp>
      <p:sp>
        <p:nvSpPr>
          <p:cNvPr id="3" name="Satır Belirtme Çizgisi 3 2"/>
          <p:cNvSpPr/>
          <p:nvPr/>
        </p:nvSpPr>
        <p:spPr>
          <a:xfrm>
            <a:off x="4499992" y="3443925"/>
            <a:ext cx="1152128" cy="288032"/>
          </a:xfrm>
          <a:prstGeom prst="borderCallout3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200" dirty="0" smtClean="0">
                <a:latin typeface="+mj-lt"/>
              </a:rPr>
              <a:t>Yayın Türü</a:t>
            </a:r>
            <a:endParaRPr lang="tr-TR" sz="1200" dirty="0">
              <a:latin typeface="+mj-lt"/>
            </a:endParaRPr>
          </a:p>
        </p:txBody>
      </p:sp>
      <p:sp>
        <p:nvSpPr>
          <p:cNvPr id="15" name="Satır Belirtme Çizgisi 3 14"/>
          <p:cNvSpPr/>
          <p:nvPr/>
        </p:nvSpPr>
        <p:spPr>
          <a:xfrm>
            <a:off x="5940152" y="3449612"/>
            <a:ext cx="1152128" cy="288032"/>
          </a:xfrm>
          <a:prstGeom prst="borderCallout3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400" dirty="0" smtClean="0">
                <a:latin typeface="+mj-lt"/>
              </a:rPr>
              <a:t>Fakülte</a:t>
            </a:r>
            <a:endParaRPr lang="tr-TR" sz="1400" dirty="0">
              <a:latin typeface="+mj-lt"/>
            </a:endParaRPr>
          </a:p>
        </p:txBody>
      </p:sp>
      <p:sp>
        <p:nvSpPr>
          <p:cNvPr id="16" name="Satır Belirtme Çizgisi 3 15"/>
          <p:cNvSpPr/>
          <p:nvPr/>
        </p:nvSpPr>
        <p:spPr>
          <a:xfrm>
            <a:off x="7452320" y="3449612"/>
            <a:ext cx="1152128" cy="288032"/>
          </a:xfrm>
          <a:prstGeom prst="borderCallout3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100" dirty="0" smtClean="0">
                <a:latin typeface="+mj-lt"/>
              </a:rPr>
              <a:t>LC Sınıflama</a:t>
            </a:r>
            <a:endParaRPr lang="tr-TR" sz="1100" dirty="0">
              <a:latin typeface="+mj-lt"/>
            </a:endParaRPr>
          </a:p>
        </p:txBody>
      </p:sp>
      <p:cxnSp>
        <p:nvCxnSpPr>
          <p:cNvPr id="5" name="Düz Bağlayıcı 4"/>
          <p:cNvCxnSpPr>
            <a:stCxn id="26" idx="2"/>
            <a:endCxn id="3" idx="3"/>
          </p:cNvCxnSpPr>
          <p:nvPr/>
        </p:nvCxnSpPr>
        <p:spPr>
          <a:xfrm flipH="1">
            <a:off x="5076056" y="3069464"/>
            <a:ext cx="1395155" cy="37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/>
          <p:cNvCxnSpPr>
            <a:stCxn id="26" idx="2"/>
            <a:endCxn id="15" idx="3"/>
          </p:cNvCxnSpPr>
          <p:nvPr/>
        </p:nvCxnSpPr>
        <p:spPr>
          <a:xfrm>
            <a:off x="6471211" y="3069464"/>
            <a:ext cx="45005" cy="3801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/>
          <p:cNvCxnSpPr>
            <a:stCxn id="16" idx="3"/>
            <a:endCxn id="26" idx="2"/>
          </p:cNvCxnSpPr>
          <p:nvPr/>
        </p:nvCxnSpPr>
        <p:spPr>
          <a:xfrm flipH="1" flipV="1">
            <a:off x="6471211" y="3069464"/>
            <a:ext cx="1557173" cy="3801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Dikdörtgen 28"/>
          <p:cNvSpPr/>
          <p:nvPr/>
        </p:nvSpPr>
        <p:spPr>
          <a:xfrm>
            <a:off x="154004" y="4392459"/>
            <a:ext cx="4273980" cy="11113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r-TR" sz="1400" b="1" dirty="0" smtClean="0">
              <a:solidFill>
                <a:srgbClr val="FF0000"/>
              </a:solidFill>
              <a:latin typeface="+mj-lt"/>
            </a:endParaRPr>
          </a:p>
          <a:p>
            <a:r>
              <a:rPr lang="tr-TR" sz="1400" b="1" dirty="0" smtClean="0">
                <a:solidFill>
                  <a:srgbClr val="FF0000"/>
                </a:solidFill>
                <a:latin typeface="+mj-lt"/>
              </a:rPr>
              <a:t>Türk Yayınevlerine Açık Erişim Politikaları </a:t>
            </a:r>
            <a:r>
              <a:rPr lang="tr-TR" sz="1400" b="1" dirty="0" smtClean="0">
                <a:latin typeface="+mj-lt"/>
              </a:rPr>
              <a:t>Oluşturmaya Yönelik Teşviklerin Yapılması ve Bunun Yasal Alt Yapıyla Desteklenmesi</a:t>
            </a:r>
            <a:endParaRPr lang="tr-TR" sz="1400" b="1" dirty="0">
              <a:latin typeface="+mj-lt"/>
            </a:endParaRPr>
          </a:p>
        </p:txBody>
      </p:sp>
      <p:sp>
        <p:nvSpPr>
          <p:cNvPr id="13" name="Satır Belirtme Çizgisi 3 12"/>
          <p:cNvSpPr/>
          <p:nvPr/>
        </p:nvSpPr>
        <p:spPr>
          <a:xfrm>
            <a:off x="2290994" y="3457703"/>
            <a:ext cx="1632934" cy="288032"/>
          </a:xfrm>
          <a:prstGeom prst="borderCallout3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400" dirty="0" err="1" smtClean="0">
                <a:latin typeface="+mj-lt"/>
              </a:rPr>
              <a:t>Researcher</a:t>
            </a:r>
            <a:r>
              <a:rPr lang="tr-TR" sz="1400" dirty="0" smtClean="0">
                <a:latin typeface="+mj-lt"/>
              </a:rPr>
              <a:t> ID</a:t>
            </a:r>
            <a:endParaRPr lang="tr-TR" sz="1400" dirty="0">
              <a:latin typeface="+mj-lt"/>
            </a:endParaRPr>
          </a:p>
        </p:txBody>
      </p:sp>
      <p:sp>
        <p:nvSpPr>
          <p:cNvPr id="14" name="Satır Belirtme Çizgisi 3 13"/>
          <p:cNvSpPr/>
          <p:nvPr/>
        </p:nvSpPr>
        <p:spPr>
          <a:xfrm>
            <a:off x="395536" y="3457703"/>
            <a:ext cx="1152128" cy="288032"/>
          </a:xfrm>
          <a:prstGeom prst="borderCallout3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400" dirty="0" smtClean="0">
                <a:latin typeface="+mj-lt"/>
              </a:rPr>
              <a:t>ORCID ID</a:t>
            </a:r>
            <a:endParaRPr lang="tr-TR" sz="1400" dirty="0">
              <a:latin typeface="+mj-lt"/>
            </a:endParaRPr>
          </a:p>
        </p:txBody>
      </p:sp>
      <p:cxnSp>
        <p:nvCxnSpPr>
          <p:cNvPr id="22" name="Düz Bağlayıcı 21"/>
          <p:cNvCxnSpPr>
            <a:stCxn id="6" idx="2"/>
          </p:cNvCxnSpPr>
          <p:nvPr/>
        </p:nvCxnSpPr>
        <p:spPr>
          <a:xfrm flipH="1">
            <a:off x="808185" y="2510915"/>
            <a:ext cx="1315543" cy="931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Düz Bağlayıcı 22"/>
          <p:cNvCxnSpPr>
            <a:stCxn id="13" idx="3"/>
            <a:endCxn id="6" idx="2"/>
          </p:cNvCxnSpPr>
          <p:nvPr/>
        </p:nvCxnSpPr>
        <p:spPr>
          <a:xfrm flipH="1" flipV="1">
            <a:off x="2123728" y="2510915"/>
            <a:ext cx="983733" cy="946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Yatay Kaydırma 25"/>
          <p:cNvSpPr/>
          <p:nvPr/>
        </p:nvSpPr>
        <p:spPr>
          <a:xfrm>
            <a:off x="4995047" y="2691422"/>
            <a:ext cx="2952328" cy="432048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400" dirty="0" smtClean="0">
                <a:latin typeface="+mj-lt"/>
              </a:rPr>
              <a:t>Var Olan Sınıflamalar</a:t>
            </a:r>
            <a:endParaRPr lang="tr-TR" sz="1400" dirty="0">
              <a:latin typeface="+mj-lt"/>
            </a:endParaRPr>
          </a:p>
        </p:txBody>
      </p:sp>
      <p:cxnSp>
        <p:nvCxnSpPr>
          <p:cNvPr id="35" name="Düz Bağlayıcı 34"/>
          <p:cNvCxnSpPr/>
          <p:nvPr/>
        </p:nvCxnSpPr>
        <p:spPr>
          <a:xfrm>
            <a:off x="273562" y="1430795"/>
            <a:ext cx="121974" cy="19800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Düz Bağlayıcı 35"/>
          <p:cNvCxnSpPr/>
          <p:nvPr/>
        </p:nvCxnSpPr>
        <p:spPr>
          <a:xfrm flipH="1">
            <a:off x="395536" y="1196752"/>
            <a:ext cx="263365" cy="4320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Düz Bağlayıcı 39"/>
          <p:cNvCxnSpPr/>
          <p:nvPr/>
        </p:nvCxnSpPr>
        <p:spPr>
          <a:xfrm flipH="1">
            <a:off x="4863364" y="1237614"/>
            <a:ext cx="276068" cy="39118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Düz Bağlayıcı 40"/>
          <p:cNvCxnSpPr/>
          <p:nvPr/>
        </p:nvCxnSpPr>
        <p:spPr>
          <a:xfrm>
            <a:off x="4753686" y="1430795"/>
            <a:ext cx="109678" cy="21602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Düz Bağlayıcı 43"/>
          <p:cNvCxnSpPr/>
          <p:nvPr/>
        </p:nvCxnSpPr>
        <p:spPr>
          <a:xfrm>
            <a:off x="273562" y="4374759"/>
            <a:ext cx="121974" cy="19800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Düz Bağlayıcı 44"/>
          <p:cNvCxnSpPr/>
          <p:nvPr/>
        </p:nvCxnSpPr>
        <p:spPr>
          <a:xfrm flipH="1">
            <a:off x="395536" y="4139581"/>
            <a:ext cx="263365" cy="4320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Dikdörtgen 49"/>
          <p:cNvSpPr/>
          <p:nvPr/>
        </p:nvSpPr>
        <p:spPr>
          <a:xfrm>
            <a:off x="4729517" y="4460367"/>
            <a:ext cx="3528392" cy="104347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r-TR" sz="1400" b="1" dirty="0" err="1" smtClean="0">
                <a:latin typeface="+mj-lt"/>
              </a:rPr>
              <a:t>DSpace’de</a:t>
            </a:r>
            <a:r>
              <a:rPr lang="tr-TR" sz="1400" b="1" dirty="0" smtClean="0">
                <a:latin typeface="+mj-lt"/>
              </a:rPr>
              <a:t> </a:t>
            </a:r>
            <a:r>
              <a:rPr lang="tr-TR" sz="1400" b="1" dirty="0" smtClean="0">
                <a:solidFill>
                  <a:srgbClr val="FF0000"/>
                </a:solidFill>
                <a:latin typeface="+mj-lt"/>
              </a:rPr>
              <a:t>İstatistiklerin karşılaştırmalı olarak grafiklerle </a:t>
            </a:r>
            <a:r>
              <a:rPr lang="tr-TR" sz="1400" b="1" dirty="0" smtClean="0">
                <a:latin typeface="+mj-lt"/>
              </a:rPr>
              <a:t>verilmesinin sağlanması </a:t>
            </a:r>
            <a:endParaRPr lang="tr-TR" sz="1400" b="1" dirty="0">
              <a:latin typeface="+mj-lt"/>
            </a:endParaRPr>
          </a:p>
        </p:txBody>
      </p:sp>
      <p:cxnSp>
        <p:nvCxnSpPr>
          <p:cNvPr id="51" name="Düz Bağlayıcı 50"/>
          <p:cNvCxnSpPr/>
          <p:nvPr/>
        </p:nvCxnSpPr>
        <p:spPr>
          <a:xfrm flipH="1">
            <a:off x="4985338" y="4205463"/>
            <a:ext cx="263365" cy="4320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Düz Bağlayıcı 51"/>
          <p:cNvCxnSpPr/>
          <p:nvPr/>
        </p:nvCxnSpPr>
        <p:spPr>
          <a:xfrm>
            <a:off x="4863364" y="4439506"/>
            <a:ext cx="121974" cy="19800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6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5280" cy="831622"/>
          </a:xfrm>
        </p:spPr>
        <p:txBody>
          <a:bodyPr/>
          <a:lstStyle/>
          <a:p>
            <a:pPr algn="ctr"/>
            <a:r>
              <a:rPr lang="tr-TR" dirty="0" err="1" smtClean="0">
                <a:solidFill>
                  <a:srgbClr val="00B050"/>
                </a:solidFill>
              </a:rPr>
              <a:t>Önerİlerİmİz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51589" y="1430795"/>
            <a:ext cx="3944278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r-TR" sz="1200" b="1" dirty="0" smtClean="0">
              <a:latin typeface="+mj-lt"/>
            </a:endParaRPr>
          </a:p>
          <a:p>
            <a:r>
              <a:rPr lang="tr-TR" sz="1200" b="1" dirty="0" smtClean="0">
                <a:latin typeface="+mj-lt"/>
              </a:rPr>
              <a:t>Araştırmacılara Kolaylık Sağlaması Açısından, </a:t>
            </a:r>
            <a:r>
              <a:rPr lang="tr-TR" sz="1200" b="1" dirty="0" smtClean="0">
                <a:solidFill>
                  <a:srgbClr val="FF0000"/>
                </a:solidFill>
                <a:latin typeface="+mj-lt"/>
              </a:rPr>
              <a:t>Bibliyografik Künyenin </a:t>
            </a:r>
            <a:r>
              <a:rPr lang="tr-TR" sz="1200" b="1" dirty="0" err="1" smtClean="0">
                <a:latin typeface="+mj-lt"/>
              </a:rPr>
              <a:t>DSpace’de</a:t>
            </a:r>
            <a:r>
              <a:rPr lang="tr-TR" sz="1200" b="1" dirty="0" smtClean="0">
                <a:latin typeface="+mj-lt"/>
              </a:rPr>
              <a:t> «Basit Öğe </a:t>
            </a:r>
            <a:r>
              <a:rPr lang="tr-TR" sz="1200" b="1" dirty="0" err="1" smtClean="0">
                <a:latin typeface="+mj-lt"/>
              </a:rPr>
              <a:t>Kaydı»nda</a:t>
            </a:r>
            <a:r>
              <a:rPr lang="tr-TR" sz="1200" b="1" dirty="0" smtClean="0">
                <a:latin typeface="+mj-lt"/>
              </a:rPr>
              <a:t> görünür kılınması. </a:t>
            </a:r>
            <a:endParaRPr lang="tr-TR" sz="1200" b="1" dirty="0">
              <a:latin typeface="+mj-lt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4644008" y="1430795"/>
            <a:ext cx="3384376" cy="10981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r-TR" sz="1400" b="1" dirty="0" smtClean="0">
              <a:solidFill>
                <a:srgbClr val="FF0000"/>
              </a:solidFill>
              <a:latin typeface="+mj-lt"/>
            </a:endParaRPr>
          </a:p>
          <a:p>
            <a:r>
              <a:rPr lang="tr-TR" sz="1400" b="1" dirty="0" smtClean="0">
                <a:solidFill>
                  <a:srgbClr val="FF0000"/>
                </a:solidFill>
                <a:latin typeface="+mj-lt"/>
              </a:rPr>
              <a:t>Anahtar Sözcüklerin </a:t>
            </a:r>
            <a:r>
              <a:rPr lang="tr-TR" sz="1400" b="1" dirty="0" smtClean="0">
                <a:latin typeface="+mj-lt"/>
              </a:rPr>
              <a:t>Basit Öğe Kaydında Gösterilip, Aktif </a:t>
            </a:r>
            <a:r>
              <a:rPr lang="tr-TR" sz="1400" b="1" dirty="0">
                <a:latin typeface="+mj-lt"/>
              </a:rPr>
              <a:t>B</a:t>
            </a:r>
            <a:r>
              <a:rPr lang="tr-TR" sz="1400" b="1" dirty="0" smtClean="0">
                <a:latin typeface="+mj-lt"/>
              </a:rPr>
              <a:t>ir </a:t>
            </a:r>
            <a:r>
              <a:rPr lang="tr-TR" sz="1400" b="1" dirty="0">
                <a:latin typeface="+mj-lt"/>
              </a:rPr>
              <a:t>Ş</a:t>
            </a:r>
            <a:r>
              <a:rPr lang="tr-TR" sz="1400" b="1" dirty="0" smtClean="0">
                <a:latin typeface="+mj-lt"/>
              </a:rPr>
              <a:t>ekilde </a:t>
            </a:r>
            <a:r>
              <a:rPr lang="tr-TR" sz="1400" b="1" dirty="0">
                <a:latin typeface="+mj-lt"/>
              </a:rPr>
              <a:t>T</a:t>
            </a:r>
            <a:r>
              <a:rPr lang="tr-TR" sz="1400" b="1" dirty="0" smtClean="0">
                <a:latin typeface="+mj-lt"/>
              </a:rPr>
              <a:t>aranır </a:t>
            </a:r>
            <a:r>
              <a:rPr lang="tr-TR" sz="1400" b="1" dirty="0">
                <a:latin typeface="+mj-lt"/>
              </a:rPr>
              <a:t>O</a:t>
            </a:r>
            <a:r>
              <a:rPr lang="tr-TR" sz="1400" b="1" dirty="0" smtClean="0">
                <a:latin typeface="+mj-lt"/>
              </a:rPr>
              <a:t>lmasını Sağlamak.</a:t>
            </a:r>
            <a:endParaRPr lang="tr-TR" sz="1400" b="1" dirty="0">
              <a:latin typeface="+mj-lt"/>
            </a:endParaRPr>
          </a:p>
        </p:txBody>
      </p:sp>
      <p:sp>
        <p:nvSpPr>
          <p:cNvPr id="29" name="Dikdörtgen 28"/>
          <p:cNvSpPr/>
          <p:nvPr/>
        </p:nvSpPr>
        <p:spPr>
          <a:xfrm>
            <a:off x="154005" y="4392459"/>
            <a:ext cx="3941862" cy="112477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r-TR" sz="1200" b="1" dirty="0" smtClean="0">
              <a:latin typeface="+mj-lt"/>
            </a:endParaRPr>
          </a:p>
          <a:p>
            <a:r>
              <a:rPr lang="tr-TR" sz="1200" b="1" dirty="0" smtClean="0">
                <a:latin typeface="+mj-lt"/>
              </a:rPr>
              <a:t>Erişime Açık Olan Dosyanın </a:t>
            </a:r>
            <a:r>
              <a:rPr lang="tr-TR" sz="1200" b="1" dirty="0" smtClean="0">
                <a:solidFill>
                  <a:srgbClr val="FF0000"/>
                </a:solidFill>
                <a:latin typeface="+mj-lt"/>
              </a:rPr>
              <a:t>«Bu Öğenin Dosyaları» </a:t>
            </a:r>
            <a:r>
              <a:rPr lang="tr-TR" sz="1200" b="1" dirty="0" smtClean="0">
                <a:latin typeface="+mj-lt"/>
              </a:rPr>
              <a:t>Bilgisinin </a:t>
            </a:r>
            <a:r>
              <a:rPr lang="tr-TR" sz="1200" b="1" dirty="0" err="1" smtClean="0">
                <a:latin typeface="+mj-lt"/>
              </a:rPr>
              <a:t>DSpace’de</a:t>
            </a:r>
            <a:r>
              <a:rPr lang="tr-TR" sz="1200" b="1" dirty="0" smtClean="0">
                <a:latin typeface="+mj-lt"/>
              </a:rPr>
              <a:t> En Üst Bölümde Yer Alması. Özet Kısmının Uzun Olması, Dosyanın Görünümünü Güçleştirmektedir.  </a:t>
            </a:r>
            <a:endParaRPr lang="tr-TR" sz="1200" b="1" dirty="0">
              <a:latin typeface="+mj-lt"/>
            </a:endParaRPr>
          </a:p>
        </p:txBody>
      </p:sp>
      <p:cxnSp>
        <p:nvCxnSpPr>
          <p:cNvPr id="35" name="Düz Bağlayıcı 34"/>
          <p:cNvCxnSpPr/>
          <p:nvPr/>
        </p:nvCxnSpPr>
        <p:spPr>
          <a:xfrm>
            <a:off x="273562" y="1430795"/>
            <a:ext cx="121974" cy="19800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Düz Bağlayıcı 35"/>
          <p:cNvCxnSpPr/>
          <p:nvPr/>
        </p:nvCxnSpPr>
        <p:spPr>
          <a:xfrm flipH="1">
            <a:off x="395536" y="1196752"/>
            <a:ext cx="263365" cy="4320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Düz Bağlayıcı 39"/>
          <p:cNvCxnSpPr/>
          <p:nvPr/>
        </p:nvCxnSpPr>
        <p:spPr>
          <a:xfrm flipH="1">
            <a:off x="4864008" y="1235202"/>
            <a:ext cx="276068" cy="39118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Düz Bağlayıcı 40"/>
          <p:cNvCxnSpPr/>
          <p:nvPr/>
        </p:nvCxnSpPr>
        <p:spPr>
          <a:xfrm>
            <a:off x="4753686" y="1432115"/>
            <a:ext cx="109678" cy="21602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Düz Bağlayıcı 43"/>
          <p:cNvCxnSpPr/>
          <p:nvPr/>
        </p:nvCxnSpPr>
        <p:spPr>
          <a:xfrm>
            <a:off x="273562" y="4374759"/>
            <a:ext cx="121974" cy="19800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Düz Bağlayıcı 44"/>
          <p:cNvCxnSpPr/>
          <p:nvPr/>
        </p:nvCxnSpPr>
        <p:spPr>
          <a:xfrm flipH="1">
            <a:off x="395536" y="4139581"/>
            <a:ext cx="263365" cy="4320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Dikdörtgen 49"/>
          <p:cNvSpPr/>
          <p:nvPr/>
        </p:nvSpPr>
        <p:spPr>
          <a:xfrm>
            <a:off x="4674403" y="4392459"/>
            <a:ext cx="3528392" cy="104347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r-TR" sz="1200" b="1" dirty="0" smtClean="0">
                <a:latin typeface="+mj-lt"/>
              </a:rPr>
              <a:t>Gelişmiş Arama kısmına </a:t>
            </a:r>
            <a:r>
              <a:rPr lang="tr-TR" sz="1200" b="1" dirty="0" smtClean="0">
                <a:solidFill>
                  <a:srgbClr val="FF0000"/>
                </a:solidFill>
                <a:latin typeface="+mj-lt"/>
              </a:rPr>
              <a:t>«Yayın Adı» </a:t>
            </a:r>
            <a:r>
              <a:rPr lang="tr-TR" sz="1200" b="1" dirty="0" smtClean="0">
                <a:latin typeface="+mj-lt"/>
              </a:rPr>
              <a:t>taramasının eklenmesi ve bibliyografik künyede taranır olmasını sağlamak.</a:t>
            </a:r>
            <a:endParaRPr lang="tr-TR" sz="1200" b="1" dirty="0">
              <a:latin typeface="+mj-lt"/>
            </a:endParaRPr>
          </a:p>
        </p:txBody>
      </p:sp>
      <p:cxnSp>
        <p:nvCxnSpPr>
          <p:cNvPr id="51" name="Düz Bağlayıcı 50"/>
          <p:cNvCxnSpPr/>
          <p:nvPr/>
        </p:nvCxnSpPr>
        <p:spPr>
          <a:xfrm flipH="1">
            <a:off x="4990251" y="4176435"/>
            <a:ext cx="263365" cy="4320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Düz Bağlayıcı 51"/>
          <p:cNvCxnSpPr/>
          <p:nvPr/>
        </p:nvCxnSpPr>
        <p:spPr>
          <a:xfrm>
            <a:off x="4868277" y="4392459"/>
            <a:ext cx="121974" cy="19800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04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el">
  <a:themeElements>
    <a:clrScheme name="Tem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Tem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1923</TotalTime>
  <Words>383</Words>
  <Application>Microsoft Office PowerPoint</Application>
  <PresentationFormat>Ekran Gösterisi (4:3)</PresentationFormat>
  <Paragraphs>100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Temel</vt:lpstr>
      <vt:lpstr>             İyİ UYGULAMALAR:  SİNOP ÜNİVERSİTESİ   </vt:lpstr>
      <vt:lpstr>Kapsam</vt:lpstr>
      <vt:lpstr>YapIlan çalIşmalar</vt:lpstr>
      <vt:lpstr>PowerPoint Sunusu</vt:lpstr>
      <vt:lpstr>Örnek ÇalIşma FormatI: MAKALE FORMATI</vt:lpstr>
      <vt:lpstr>KarşIlaştIğImIz Problemler</vt:lpstr>
      <vt:lpstr>KarşIlaştIğImIz Problemler</vt:lpstr>
      <vt:lpstr>Önerİlerİmİz</vt:lpstr>
      <vt:lpstr>Önerİlerİmİz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Sinop Üniversitesi Açık Erişim Projesi</dc:title>
  <dc:creator>Müslüm</dc:creator>
  <cp:lastModifiedBy>Müslüm</cp:lastModifiedBy>
  <cp:revision>252</cp:revision>
  <dcterms:created xsi:type="dcterms:W3CDTF">2014-03-11T13:18:05Z</dcterms:created>
  <dcterms:modified xsi:type="dcterms:W3CDTF">2014-12-12T09:40:39Z</dcterms:modified>
</cp:coreProperties>
</file>