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90" r:id="rId5"/>
    <p:sldId id="283" r:id="rId6"/>
    <p:sldId id="284" r:id="rId7"/>
    <p:sldId id="263" r:id="rId8"/>
    <p:sldId id="264" r:id="rId9"/>
    <p:sldId id="285" r:id="rId10"/>
    <p:sldId id="276" r:id="rId11"/>
    <p:sldId id="269" r:id="rId12"/>
    <p:sldId id="273" r:id="rId13"/>
    <p:sldId id="271" r:id="rId14"/>
    <p:sldId id="272" r:id="rId15"/>
    <p:sldId id="280" r:id="rId16"/>
    <p:sldId id="277" r:id="rId17"/>
    <p:sldId id="278" r:id="rId18"/>
    <p:sldId id="279" r:id="rId19"/>
    <p:sldId id="281" r:id="rId20"/>
    <p:sldId id="274" r:id="rId21"/>
    <p:sldId id="282" r:id="rId22"/>
    <p:sldId id="286" r:id="rId23"/>
    <p:sldId id="287" r:id="rId24"/>
    <p:sldId id="288" r:id="rId25"/>
    <p:sldId id="289" r:id="rId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Orta Stil 3 - Vurgu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07.05.2014</a:t>
            </a:fld>
            <a:endParaRPr lang="tr-TR"/>
          </a:p>
        </p:txBody>
      </p:sp>
      <p:sp>
        <p:nvSpPr>
          <p:cNvPr id="5" name="Footer Placeholder 4"/>
          <p:cNvSpPr>
            <a:spLocks noGrp="1"/>
          </p:cNvSpPr>
          <p:nvPr>
            <p:ph type="ftr" sz="quarter" idx="11"/>
          </p:nvPr>
        </p:nvSpPr>
        <p:spPr/>
        <p:txBody>
          <a:bodyPr/>
          <a:lstStyle/>
          <a:p>
            <a:endParaRPr lang="tr-TR"/>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07.05.2014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07.05.2014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07.05.2014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7" name="Date Placeholder 6"/>
          <p:cNvSpPr>
            <a:spLocks noGrp="1"/>
          </p:cNvSpPr>
          <p:nvPr>
            <p:ph type="dt" sz="half" idx="10"/>
          </p:nvPr>
        </p:nvSpPr>
        <p:spPr/>
        <p:txBody>
          <a:bodyPr/>
          <a:lstStyle/>
          <a:p>
            <a:fld id="{A23720DD-5B6D-40BF-8493-A6B52D484E6B}" type="datetimeFigureOut">
              <a:rPr lang="tr-TR" smtClean="0"/>
              <a:t>07.05.2014</a:t>
            </a:fld>
            <a:endParaRPr lang="tr-TR"/>
          </a:p>
        </p:txBody>
      </p:sp>
      <p:sp>
        <p:nvSpPr>
          <p:cNvPr id="8" name="Slide Number Placeholder 7"/>
          <p:cNvSpPr>
            <a:spLocks noGrp="1"/>
          </p:cNvSpPr>
          <p:nvPr>
            <p:ph type="sldNum" sz="quarter" idx="11"/>
          </p:nvPr>
        </p:nvSpPr>
        <p:spPr/>
        <p:txBody>
          <a:bodyPr/>
          <a:lstStyle/>
          <a:p>
            <a:fld id="{F302176B-0E47-46AC-8F43-DAB4B8A37D06}" type="slidenum">
              <a:rPr lang="tr-TR" smtClean="0"/>
              <a:t>‹#›</a:t>
            </a:fld>
            <a:endParaRPr lang="tr-TR"/>
          </a:p>
        </p:txBody>
      </p:sp>
      <p:sp>
        <p:nvSpPr>
          <p:cNvPr id="9" name="Footer Placeholder 8"/>
          <p:cNvSpPr>
            <a:spLocks noGrp="1"/>
          </p:cNvSpPr>
          <p:nvPr>
            <p:ph type="ftr" sz="quarter" idx="12"/>
          </p:nvPr>
        </p:nvSpPr>
        <p:spPr/>
        <p:txBody>
          <a:bodyPr/>
          <a:lstStyle/>
          <a:p>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A23720DD-5B6D-40BF-8493-A6B52D484E6B}" type="datetimeFigureOut">
              <a:rPr lang="tr-TR" smtClean="0"/>
              <a:t>07.05.2014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tr-TR" smtClean="0"/>
              <a:t>Asıl metin stillerini düzenlemek için tıklatın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23720DD-5B6D-40BF-8493-A6B52D484E6B}" type="datetimeFigureOut">
              <a:rPr lang="tr-TR" smtClean="0"/>
              <a:t>07.05.2014</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A23720DD-5B6D-40BF-8493-A6B52D484E6B}" type="datetimeFigureOut">
              <a:rPr lang="tr-TR" smtClean="0"/>
              <a:t>07.05.2014</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720DD-5B6D-40BF-8493-A6B52D484E6B}" type="datetimeFigureOut">
              <a:rPr lang="tr-TR" smtClean="0"/>
              <a:t>07.05.2014</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07.05.2014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8" name="Title 7"/>
          <p:cNvSpPr>
            <a:spLocks noGrp="1"/>
          </p:cNvSpPr>
          <p:nvPr>
            <p:ph type="title"/>
          </p:nvPr>
        </p:nvSpPr>
        <p:spPr/>
        <p:txBody>
          <a:bodyPr/>
          <a:lstStyle/>
          <a:p>
            <a:r>
              <a:rPr lang="tr-TR" smtClean="0"/>
              <a:t>Asıl başlık stili için tıklatın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07.05.2014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02176B-0E47-46AC-8F43-DAB4B8A37D06}" type="slidenum">
              <a:rPr lang="tr-TR" smtClean="0"/>
              <a:t>‹#›</a:t>
            </a:fld>
            <a:endParaRPr lang="tr-T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tr-TR" smtClean="0"/>
              <a:t>Asıl başlık stili için tıklatın</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A23720DD-5B6D-40BF-8493-A6B52D484E6B}" type="datetimeFigureOut">
              <a:rPr lang="tr-TR" smtClean="0"/>
              <a:t>07.05.2014</a:t>
            </a:fld>
            <a:endParaRPr lang="tr-T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tr-T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02176B-0E47-46AC-8F43-DAB4B8A37D06}" type="slidenum">
              <a:rPr lang="tr-TR" smtClean="0"/>
              <a:t>‹#›</a:t>
            </a:fld>
            <a:endParaRPr lang="tr-T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908720"/>
            <a:ext cx="8280920" cy="1587624"/>
          </a:xfrm>
        </p:spPr>
        <p:txBody>
          <a:bodyPr>
            <a:normAutofit/>
          </a:bodyPr>
          <a:lstStyle/>
          <a:p>
            <a:pPr algn="ctr"/>
            <a:r>
              <a:rPr lang="tr-TR" b="1" dirty="0" err="1" smtClean="0">
                <a:solidFill>
                  <a:schemeClr val="tx1"/>
                </a:solidFill>
              </a:rPr>
              <a:t>Sİnop</a:t>
            </a:r>
            <a:r>
              <a:rPr lang="tr-TR" b="1" dirty="0" smtClean="0">
                <a:solidFill>
                  <a:schemeClr val="tx1"/>
                </a:solidFill>
              </a:rPr>
              <a:t> </a:t>
            </a:r>
            <a:r>
              <a:rPr lang="tr-TR" b="1" dirty="0" err="1" smtClean="0">
                <a:solidFill>
                  <a:schemeClr val="tx1"/>
                </a:solidFill>
              </a:rPr>
              <a:t>Ünİversİtesİ</a:t>
            </a:r>
            <a:r>
              <a:rPr lang="tr-TR" b="1" dirty="0" smtClean="0">
                <a:solidFill>
                  <a:schemeClr val="tx1"/>
                </a:solidFill>
              </a:rPr>
              <a:t> </a:t>
            </a:r>
            <a:br>
              <a:rPr lang="tr-TR" b="1" dirty="0" smtClean="0">
                <a:solidFill>
                  <a:schemeClr val="tx1"/>
                </a:solidFill>
              </a:rPr>
            </a:br>
            <a:r>
              <a:rPr lang="tr-TR" sz="2700" dirty="0" smtClean="0"/>
              <a:t>Açık </a:t>
            </a:r>
            <a:r>
              <a:rPr lang="tr-TR" sz="2700" dirty="0" err="1" smtClean="0"/>
              <a:t>Erİşİm</a:t>
            </a:r>
            <a:r>
              <a:rPr lang="tr-TR" sz="2700" dirty="0" smtClean="0"/>
              <a:t> &amp; kurumsal </a:t>
            </a:r>
            <a:r>
              <a:rPr lang="tr-TR" sz="2700" dirty="0" err="1" smtClean="0"/>
              <a:t>arşİvİ</a:t>
            </a:r>
            <a:r>
              <a:rPr lang="tr-TR" sz="2700" dirty="0" smtClean="0"/>
              <a:t> </a:t>
            </a:r>
            <a:br>
              <a:rPr lang="tr-TR" sz="2700" dirty="0" smtClean="0"/>
            </a:br>
            <a:endParaRPr lang="tr-TR" sz="2700" dirty="0"/>
          </a:p>
        </p:txBody>
      </p:sp>
      <p:sp>
        <p:nvSpPr>
          <p:cNvPr id="3" name="İçerik Yer Tutucusu 2"/>
          <p:cNvSpPr>
            <a:spLocks noGrp="1"/>
          </p:cNvSpPr>
          <p:nvPr>
            <p:ph idx="1"/>
          </p:nvPr>
        </p:nvSpPr>
        <p:spPr>
          <a:xfrm>
            <a:off x="467544" y="1556792"/>
            <a:ext cx="7620000" cy="4373563"/>
          </a:xfrm>
        </p:spPr>
        <p:txBody>
          <a:bodyPr>
            <a:normAutofit/>
          </a:bodyPr>
          <a:lstStyle/>
          <a:p>
            <a:pPr marL="0" indent="0" algn="ctr">
              <a:buNone/>
            </a:pPr>
            <a:endParaRPr lang="tr-TR" dirty="0" smtClean="0"/>
          </a:p>
          <a:p>
            <a:pPr marL="0" indent="0" algn="ctr">
              <a:buNone/>
            </a:pPr>
            <a:endParaRPr lang="tr-TR" dirty="0" smtClean="0"/>
          </a:p>
          <a:p>
            <a:pPr marL="0" indent="0" algn="ctr">
              <a:buNone/>
            </a:pPr>
            <a:endParaRPr lang="tr-TR" dirty="0"/>
          </a:p>
          <a:p>
            <a:pPr marL="0" indent="0" algn="ctr">
              <a:buNone/>
            </a:pPr>
            <a:endParaRPr lang="tr-TR" dirty="0" smtClean="0"/>
          </a:p>
          <a:p>
            <a:pPr marL="0" indent="0" algn="ctr">
              <a:buNone/>
            </a:pPr>
            <a:endParaRPr lang="tr-TR" dirty="0" smtClean="0"/>
          </a:p>
          <a:p>
            <a:pPr marL="0" indent="0" algn="ctr">
              <a:buNone/>
            </a:pPr>
            <a:endParaRPr lang="tr-TR" dirty="0"/>
          </a:p>
          <a:p>
            <a:pPr marL="0" indent="0" algn="ctr">
              <a:buNone/>
            </a:pPr>
            <a:r>
              <a:rPr lang="tr-TR" dirty="0" smtClean="0">
                <a:latin typeface="Harlow Solid Italic" pitchFamily="82" charset="0"/>
              </a:rPr>
              <a:t>Hazırlayan </a:t>
            </a:r>
          </a:p>
          <a:p>
            <a:pPr marL="0" indent="0" algn="ctr">
              <a:buNone/>
            </a:pPr>
            <a:r>
              <a:rPr lang="tr-TR" sz="2600" dirty="0" smtClean="0">
                <a:latin typeface="Harlow Solid Italic" pitchFamily="82" charset="0"/>
              </a:rPr>
              <a:t>Müslüm Yurtseven</a:t>
            </a:r>
            <a:endParaRPr lang="tr-TR" dirty="0">
              <a:latin typeface="Harlow Solid Italic" pitchFamily="82" charset="0"/>
            </a:endParaRPr>
          </a:p>
          <a:p>
            <a:pPr marL="0" indent="0" algn="ctr">
              <a:buNone/>
            </a:pPr>
            <a:r>
              <a:rPr lang="tr-TR" dirty="0" smtClean="0">
                <a:latin typeface="Harlow Solid Italic" pitchFamily="82" charset="0"/>
              </a:rPr>
              <a:t>2014</a:t>
            </a:r>
          </a:p>
          <a:p>
            <a:pPr marL="0" indent="0">
              <a:buNone/>
            </a:pPr>
            <a:endParaRPr lang="tr-TR" dirty="0"/>
          </a:p>
        </p:txBody>
      </p:sp>
    </p:spTree>
    <p:extLst>
      <p:ext uri="{BB962C8B-B14F-4D97-AF65-F5344CB8AC3E}">
        <p14:creationId xmlns:p14="http://schemas.microsoft.com/office/powerpoint/2010/main" val="137730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63688" y="188640"/>
            <a:ext cx="5791200" cy="756002"/>
          </a:xfrm>
        </p:spPr>
        <p:txBody>
          <a:bodyPr/>
          <a:lstStyle/>
          <a:p>
            <a:r>
              <a:rPr lang="tr-TR" dirty="0">
                <a:solidFill>
                  <a:srgbClr val="002060"/>
                </a:solidFill>
              </a:rPr>
              <a:t>KURUMSAL ARŞİV</a:t>
            </a:r>
            <a:endParaRPr lang="tr-TR" dirty="0"/>
          </a:p>
        </p:txBody>
      </p:sp>
      <p:sp>
        <p:nvSpPr>
          <p:cNvPr id="3" name="İçerik Yer Tutucusu 2"/>
          <p:cNvSpPr>
            <a:spLocks noGrp="1"/>
          </p:cNvSpPr>
          <p:nvPr>
            <p:ph idx="1"/>
          </p:nvPr>
        </p:nvSpPr>
        <p:spPr>
          <a:xfrm>
            <a:off x="467544" y="1340768"/>
            <a:ext cx="7620000" cy="4373563"/>
          </a:xfrm>
        </p:spPr>
        <p:txBody>
          <a:bodyPr/>
          <a:lstStyle/>
          <a:p>
            <a:r>
              <a:rPr lang="tr-TR" sz="2800" dirty="0" smtClean="0">
                <a:solidFill>
                  <a:srgbClr val="002060"/>
                </a:solidFill>
                <a:latin typeface="Andalus" pitchFamily="18" charset="-78"/>
                <a:cs typeface="Andalus" pitchFamily="18" charset="-78"/>
              </a:rPr>
              <a:t>Kurumsal Arşivin İçerikleri</a:t>
            </a:r>
          </a:p>
          <a:p>
            <a:pPr>
              <a:buFont typeface="Wingdings" panose="05000000000000000000" pitchFamily="2" charset="2"/>
              <a:buChar char="ü"/>
            </a:pPr>
            <a:r>
              <a:rPr lang="tr-TR" sz="2400" dirty="0" smtClean="0">
                <a:latin typeface="Andalus" pitchFamily="18" charset="-78"/>
                <a:cs typeface="Andalus" pitchFamily="18" charset="-78"/>
              </a:rPr>
              <a:t>Makaleler</a:t>
            </a:r>
            <a:endParaRPr lang="tr-TR" sz="2400" dirty="0">
              <a:latin typeface="Andalus" pitchFamily="18" charset="-78"/>
              <a:cs typeface="Andalus" pitchFamily="18" charset="-78"/>
            </a:endParaRPr>
          </a:p>
          <a:p>
            <a:pPr>
              <a:buFont typeface="Wingdings" panose="05000000000000000000" pitchFamily="2" charset="2"/>
              <a:buChar char="ü"/>
            </a:pPr>
            <a:r>
              <a:rPr lang="tr-TR" sz="2400" dirty="0">
                <a:latin typeface="Andalus" pitchFamily="18" charset="-78"/>
                <a:cs typeface="Andalus" pitchFamily="18" charset="-78"/>
              </a:rPr>
              <a:t>Tezler</a:t>
            </a:r>
          </a:p>
          <a:p>
            <a:pPr>
              <a:buFont typeface="Wingdings" panose="05000000000000000000" pitchFamily="2" charset="2"/>
              <a:buChar char="ü"/>
            </a:pPr>
            <a:r>
              <a:rPr lang="tr-TR" sz="2400" dirty="0">
                <a:latin typeface="Andalus" pitchFamily="18" charset="-78"/>
                <a:cs typeface="Andalus" pitchFamily="18" charset="-78"/>
              </a:rPr>
              <a:t>Proje çıktıları</a:t>
            </a:r>
          </a:p>
          <a:p>
            <a:pPr>
              <a:buFont typeface="Wingdings" panose="05000000000000000000" pitchFamily="2" charset="2"/>
              <a:buChar char="ü"/>
            </a:pPr>
            <a:r>
              <a:rPr lang="tr-TR" sz="2400" dirty="0">
                <a:latin typeface="Andalus" pitchFamily="18" charset="-78"/>
                <a:cs typeface="Andalus" pitchFamily="18" charset="-78"/>
              </a:rPr>
              <a:t>Kitap/Kitap Bölümleri</a:t>
            </a:r>
          </a:p>
          <a:p>
            <a:pPr>
              <a:buFont typeface="Wingdings" panose="05000000000000000000" pitchFamily="2" charset="2"/>
              <a:buChar char="ü"/>
            </a:pPr>
            <a:r>
              <a:rPr lang="tr-TR" sz="2400" dirty="0">
                <a:latin typeface="Andalus" pitchFamily="18" charset="-78"/>
                <a:cs typeface="Andalus" pitchFamily="18" charset="-78"/>
              </a:rPr>
              <a:t>Konferans Bildirileri/Sunumları</a:t>
            </a:r>
          </a:p>
          <a:p>
            <a:pPr>
              <a:buFont typeface="Wingdings" panose="05000000000000000000" pitchFamily="2" charset="2"/>
              <a:buChar char="ü"/>
            </a:pPr>
            <a:r>
              <a:rPr lang="tr-TR" sz="2400" dirty="0">
                <a:latin typeface="Andalus" pitchFamily="18" charset="-78"/>
                <a:cs typeface="Andalus" pitchFamily="18" charset="-78"/>
              </a:rPr>
              <a:t>Teknik Dokümanlar/Kılavuzlar</a:t>
            </a:r>
          </a:p>
          <a:p>
            <a:pPr>
              <a:buFont typeface="Wingdings" panose="05000000000000000000" pitchFamily="2" charset="2"/>
              <a:buChar char="ü"/>
            </a:pPr>
            <a:r>
              <a:rPr lang="tr-TR" sz="2400" dirty="0" smtClean="0">
                <a:latin typeface="Andalus" pitchFamily="18" charset="-78"/>
                <a:cs typeface="Andalus" pitchFamily="18" charset="-78"/>
              </a:rPr>
              <a:t>Posterler</a:t>
            </a:r>
            <a:endParaRPr lang="tr-TR" sz="2400" dirty="0">
              <a:latin typeface="Andalus" pitchFamily="18" charset="-78"/>
              <a:cs typeface="Andalus" pitchFamily="18" charset="-78"/>
            </a:endParaRPr>
          </a:p>
          <a:p>
            <a:endParaRPr lang="tr-TR" dirty="0"/>
          </a:p>
        </p:txBody>
      </p:sp>
    </p:spTree>
    <p:extLst>
      <p:ext uri="{BB962C8B-B14F-4D97-AF65-F5344CB8AC3E}">
        <p14:creationId xmlns:p14="http://schemas.microsoft.com/office/powerpoint/2010/main" val="4955063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260648"/>
            <a:ext cx="8640960" cy="831622"/>
          </a:xfrm>
        </p:spPr>
        <p:txBody>
          <a:bodyPr/>
          <a:lstStyle/>
          <a:p>
            <a:r>
              <a:rPr lang="tr-TR" dirty="0">
                <a:solidFill>
                  <a:srgbClr val="00B050"/>
                </a:solidFill>
              </a:rPr>
              <a:t>Yasal Yönleriyle açık erişim</a:t>
            </a:r>
            <a:endParaRPr lang="tr-TR" dirty="0"/>
          </a:p>
        </p:txBody>
      </p:sp>
      <p:sp>
        <p:nvSpPr>
          <p:cNvPr id="3" name="İçerik Yer Tutucusu 2"/>
          <p:cNvSpPr>
            <a:spLocks noGrp="1"/>
          </p:cNvSpPr>
          <p:nvPr>
            <p:ph idx="1"/>
          </p:nvPr>
        </p:nvSpPr>
        <p:spPr>
          <a:xfrm>
            <a:off x="467544" y="1412776"/>
            <a:ext cx="7620000" cy="4373563"/>
          </a:xfrm>
        </p:spPr>
        <p:txBody>
          <a:bodyPr>
            <a:normAutofit fontScale="92500" lnSpcReduction="10000"/>
          </a:bodyPr>
          <a:lstStyle/>
          <a:p>
            <a:r>
              <a:rPr lang="tr-TR" sz="3000" dirty="0">
                <a:solidFill>
                  <a:srgbClr val="00B050"/>
                </a:solidFill>
                <a:latin typeface="Andalus" pitchFamily="18" charset="-78"/>
                <a:cs typeface="Andalus" pitchFamily="18" charset="-78"/>
              </a:rPr>
              <a:t>Telif hakkı</a:t>
            </a:r>
          </a:p>
          <a:p>
            <a:pPr algn="just"/>
            <a:r>
              <a:rPr lang="tr-TR" b="0" dirty="0"/>
              <a:t>• Kişinin her türlü fikri emeği ile meydana getirdiği </a:t>
            </a:r>
            <a:r>
              <a:rPr lang="tr-TR" b="0" dirty="0" smtClean="0"/>
              <a:t>ürünler üzerinde </a:t>
            </a:r>
            <a:r>
              <a:rPr lang="tr-TR" b="0" dirty="0"/>
              <a:t>hukuken sağlanan haklardır</a:t>
            </a:r>
            <a:r>
              <a:rPr lang="tr-TR" b="0" dirty="0" smtClean="0"/>
              <a:t>.</a:t>
            </a:r>
          </a:p>
          <a:p>
            <a:pPr algn="just"/>
            <a:endParaRPr lang="tr-TR" b="0" dirty="0"/>
          </a:p>
          <a:p>
            <a:pPr algn="just"/>
            <a:r>
              <a:rPr lang="tr-TR" b="0" dirty="0"/>
              <a:t>• Telif yönetiminde yazar ve yayıncı dengesi</a:t>
            </a:r>
            <a:r>
              <a:rPr lang="tr-TR" b="0" dirty="0" smtClean="0"/>
              <a:t>;</a:t>
            </a:r>
          </a:p>
          <a:p>
            <a:pPr marL="800100" lvl="1" indent="-342900" algn="just">
              <a:buFont typeface="Wingdings" pitchFamily="2" charset="2"/>
              <a:buChar char="Ø"/>
            </a:pPr>
            <a:r>
              <a:rPr lang="tr-TR" b="0" dirty="0"/>
              <a:t> </a:t>
            </a:r>
            <a:r>
              <a:rPr lang="tr-TR" b="0" dirty="0" smtClean="0"/>
              <a:t>    Yazarın </a:t>
            </a:r>
            <a:r>
              <a:rPr lang="tr-TR" b="0" dirty="0"/>
              <a:t>haklarının tümünü devretmediği; kendi </a:t>
            </a:r>
            <a:r>
              <a:rPr lang="tr-TR" b="0" dirty="0" smtClean="0"/>
              <a:t>yayınını istediği </a:t>
            </a:r>
            <a:r>
              <a:rPr lang="tr-TR" b="0" dirty="0"/>
              <a:t>gibi kullanma, geliştirme hakkının </a:t>
            </a:r>
            <a:r>
              <a:rPr lang="tr-TR" b="0" dirty="0" smtClean="0"/>
              <a:t>olduğu; eğitim </a:t>
            </a:r>
            <a:r>
              <a:rPr lang="tr-TR" b="0" dirty="0"/>
              <a:t>ve araştırma için erişimi kısıtlamayan ve </a:t>
            </a:r>
            <a:r>
              <a:rPr lang="tr-TR" b="0" dirty="0" smtClean="0"/>
              <a:t>yayın kullanıldığında </a:t>
            </a:r>
            <a:r>
              <a:rPr lang="tr-TR" b="0" dirty="0"/>
              <a:t>doğru atıf yapılmasını gerektiren </a:t>
            </a:r>
            <a:r>
              <a:rPr lang="tr-TR" b="0" dirty="0" smtClean="0"/>
              <a:t>bir yapıdadır.</a:t>
            </a:r>
          </a:p>
          <a:p>
            <a:pPr lvl="1" indent="0" algn="just">
              <a:buNone/>
            </a:pPr>
            <a:endParaRPr lang="tr-TR" b="0" dirty="0"/>
          </a:p>
          <a:p>
            <a:pPr marL="800100" lvl="1" indent="-342900" algn="just">
              <a:buFont typeface="Wingdings" pitchFamily="2" charset="2"/>
              <a:buChar char="Ø"/>
            </a:pPr>
            <a:r>
              <a:rPr lang="tr-TR" b="0" dirty="0" smtClean="0"/>
              <a:t>Yayıncı </a:t>
            </a:r>
            <a:r>
              <a:rPr lang="tr-TR" b="0" dirty="0"/>
              <a:t>açısından finansal hakları içeren, </a:t>
            </a:r>
            <a:r>
              <a:rPr lang="tr-TR" b="0" dirty="0" smtClean="0"/>
              <a:t>yazarın istediği </a:t>
            </a:r>
            <a:r>
              <a:rPr lang="tr-TR" b="0" dirty="0"/>
              <a:t>hakları kendinde tutabilmesini sağlayan </a:t>
            </a:r>
            <a:r>
              <a:rPr lang="tr-TR" b="0" dirty="0" smtClean="0"/>
              <a:t>ve yayını </a:t>
            </a:r>
            <a:r>
              <a:rPr lang="tr-TR" b="0" dirty="0"/>
              <a:t>gelecek teknolojilere hazır etmeyi gerektirir.</a:t>
            </a:r>
            <a:endParaRPr lang="tr-TR" dirty="0"/>
          </a:p>
        </p:txBody>
      </p:sp>
    </p:spTree>
    <p:extLst>
      <p:ext uri="{BB962C8B-B14F-4D97-AF65-F5344CB8AC3E}">
        <p14:creationId xmlns:p14="http://schemas.microsoft.com/office/powerpoint/2010/main" val="2315095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188640"/>
            <a:ext cx="8435280" cy="831622"/>
          </a:xfrm>
        </p:spPr>
        <p:txBody>
          <a:bodyPr/>
          <a:lstStyle/>
          <a:p>
            <a:r>
              <a:rPr lang="tr-TR" dirty="0">
                <a:solidFill>
                  <a:srgbClr val="00B050"/>
                </a:solidFill>
              </a:rPr>
              <a:t>Yasal </a:t>
            </a:r>
            <a:r>
              <a:rPr lang="tr-TR" dirty="0" err="1" smtClean="0">
                <a:solidFill>
                  <a:srgbClr val="00B050"/>
                </a:solidFill>
              </a:rPr>
              <a:t>Yönlerİyle</a:t>
            </a:r>
            <a:r>
              <a:rPr lang="tr-TR" dirty="0" smtClean="0">
                <a:solidFill>
                  <a:srgbClr val="00B050"/>
                </a:solidFill>
              </a:rPr>
              <a:t> </a:t>
            </a:r>
            <a:r>
              <a:rPr lang="tr-TR" dirty="0">
                <a:solidFill>
                  <a:srgbClr val="00B050"/>
                </a:solidFill>
              </a:rPr>
              <a:t>açık </a:t>
            </a:r>
            <a:r>
              <a:rPr lang="tr-TR" dirty="0" err="1" smtClean="0">
                <a:solidFill>
                  <a:srgbClr val="00B050"/>
                </a:solidFill>
              </a:rPr>
              <a:t>erİşİm</a:t>
            </a:r>
            <a:endParaRPr lang="tr-TR" dirty="0"/>
          </a:p>
        </p:txBody>
      </p:sp>
      <p:sp>
        <p:nvSpPr>
          <p:cNvPr id="3" name="İçerik Yer Tutucusu 2"/>
          <p:cNvSpPr>
            <a:spLocks noGrp="1"/>
          </p:cNvSpPr>
          <p:nvPr>
            <p:ph idx="1"/>
          </p:nvPr>
        </p:nvSpPr>
        <p:spPr>
          <a:xfrm>
            <a:off x="467544" y="1340768"/>
            <a:ext cx="7620000" cy="4373563"/>
          </a:xfrm>
        </p:spPr>
        <p:txBody>
          <a:bodyPr>
            <a:normAutofit/>
          </a:bodyPr>
          <a:lstStyle/>
          <a:p>
            <a:pPr algn="just"/>
            <a:r>
              <a:rPr lang="tr-TR" sz="3200" dirty="0" smtClean="0">
                <a:solidFill>
                  <a:srgbClr val="00B050"/>
                </a:solidFill>
                <a:latin typeface="Andalus" pitchFamily="18" charset="-78"/>
                <a:cs typeface="Andalus" pitchFamily="18" charset="-78"/>
              </a:rPr>
              <a:t>Yayın Baskı Durumları</a:t>
            </a:r>
          </a:p>
          <a:p>
            <a:pPr algn="just"/>
            <a:r>
              <a:rPr lang="tr-TR" sz="2400" b="0" dirty="0" smtClean="0">
                <a:latin typeface="Andalus" pitchFamily="18" charset="-78"/>
                <a:cs typeface="Andalus" pitchFamily="18" charset="-78"/>
              </a:rPr>
              <a:t>• </a:t>
            </a:r>
            <a:r>
              <a:rPr lang="tr-TR" sz="2400" dirty="0">
                <a:solidFill>
                  <a:srgbClr val="FF0000"/>
                </a:solidFill>
                <a:latin typeface="Andalus" pitchFamily="18" charset="-78"/>
                <a:cs typeface="Andalus" pitchFamily="18" charset="-78"/>
              </a:rPr>
              <a:t>Ön baskı (</a:t>
            </a:r>
            <a:r>
              <a:rPr lang="tr-TR" sz="2400" dirty="0" err="1">
                <a:solidFill>
                  <a:srgbClr val="FF0000"/>
                </a:solidFill>
                <a:latin typeface="Andalus" pitchFamily="18" charset="-78"/>
                <a:cs typeface="Andalus" pitchFamily="18" charset="-78"/>
              </a:rPr>
              <a:t>pre‐print</a:t>
            </a:r>
            <a:r>
              <a:rPr lang="tr-TR" sz="2400" dirty="0">
                <a:solidFill>
                  <a:srgbClr val="FF0000"/>
                </a:solidFill>
                <a:latin typeface="Andalus" pitchFamily="18" charset="-78"/>
                <a:cs typeface="Andalus" pitchFamily="18" charset="-78"/>
              </a:rPr>
              <a:t>): </a:t>
            </a:r>
            <a:r>
              <a:rPr lang="tr-TR" sz="2400" b="0" dirty="0">
                <a:latin typeface="Andalus" pitchFamily="18" charset="-78"/>
                <a:cs typeface="Andalus" pitchFamily="18" charset="-78"/>
              </a:rPr>
              <a:t>makalenin yayınlanmak üzere</a:t>
            </a:r>
          </a:p>
          <a:p>
            <a:pPr algn="just"/>
            <a:r>
              <a:rPr lang="tr-TR" sz="2400" b="0" dirty="0">
                <a:latin typeface="Andalus" pitchFamily="18" charset="-78"/>
                <a:cs typeface="Andalus" pitchFamily="18" charset="-78"/>
              </a:rPr>
              <a:t>dergiye gönderilen, hakem/editör değerlendirmesi</a:t>
            </a:r>
          </a:p>
          <a:p>
            <a:pPr algn="just"/>
            <a:r>
              <a:rPr lang="tr-TR" sz="2400" b="0" dirty="0">
                <a:latin typeface="Andalus" pitchFamily="18" charset="-78"/>
                <a:cs typeface="Andalus" pitchFamily="18" charset="-78"/>
              </a:rPr>
              <a:t>öncesi ilk hali</a:t>
            </a:r>
          </a:p>
          <a:p>
            <a:pPr algn="just"/>
            <a:r>
              <a:rPr lang="tr-TR" sz="2400" b="0" dirty="0">
                <a:latin typeface="Andalus" pitchFamily="18" charset="-78"/>
                <a:cs typeface="Andalus" pitchFamily="18" charset="-78"/>
              </a:rPr>
              <a:t>• </a:t>
            </a:r>
            <a:r>
              <a:rPr lang="tr-TR" sz="2400" dirty="0">
                <a:solidFill>
                  <a:srgbClr val="FF0000"/>
                </a:solidFill>
                <a:latin typeface="Andalus" pitchFamily="18" charset="-78"/>
                <a:cs typeface="Andalus" pitchFamily="18" charset="-78"/>
              </a:rPr>
              <a:t>Son baskı (post‐</a:t>
            </a:r>
            <a:r>
              <a:rPr lang="tr-TR" sz="2400" dirty="0" err="1">
                <a:solidFill>
                  <a:srgbClr val="FF0000"/>
                </a:solidFill>
                <a:latin typeface="Andalus" pitchFamily="18" charset="-78"/>
                <a:cs typeface="Andalus" pitchFamily="18" charset="-78"/>
              </a:rPr>
              <a:t>print</a:t>
            </a:r>
            <a:r>
              <a:rPr lang="tr-TR" sz="2400" dirty="0">
                <a:solidFill>
                  <a:srgbClr val="FF0000"/>
                </a:solidFill>
                <a:latin typeface="Andalus" pitchFamily="18" charset="-78"/>
                <a:cs typeface="Andalus" pitchFamily="18" charset="-78"/>
              </a:rPr>
              <a:t>): </a:t>
            </a:r>
            <a:r>
              <a:rPr lang="tr-TR" sz="2400" b="0" dirty="0">
                <a:latin typeface="Andalus" pitchFamily="18" charset="-78"/>
                <a:cs typeface="Andalus" pitchFamily="18" charset="-78"/>
              </a:rPr>
              <a:t>makalenin hakem/editör</a:t>
            </a:r>
          </a:p>
          <a:p>
            <a:pPr algn="just"/>
            <a:r>
              <a:rPr lang="es-ES" sz="2400" b="0" dirty="0">
                <a:latin typeface="Andalus" pitchFamily="18" charset="-78"/>
                <a:cs typeface="Andalus" pitchFamily="18" charset="-78"/>
              </a:rPr>
              <a:t>değerlendirmesinden geçmiş, yayına hazır son hali.</a:t>
            </a:r>
          </a:p>
          <a:p>
            <a:pPr algn="just"/>
            <a:r>
              <a:rPr lang="tr-TR" sz="2400" b="0" dirty="0">
                <a:latin typeface="Andalus" pitchFamily="18" charset="-78"/>
                <a:cs typeface="Andalus" pitchFamily="18" charset="-78"/>
              </a:rPr>
              <a:t>• </a:t>
            </a:r>
            <a:r>
              <a:rPr lang="tr-TR" sz="2400" dirty="0">
                <a:solidFill>
                  <a:srgbClr val="FF0000"/>
                </a:solidFill>
                <a:latin typeface="Andalus" pitchFamily="18" charset="-78"/>
                <a:cs typeface="Andalus" pitchFamily="18" charset="-78"/>
              </a:rPr>
              <a:t>Yayıncı baskısı: </a:t>
            </a:r>
            <a:r>
              <a:rPr lang="tr-TR" sz="2400" b="0" dirty="0">
                <a:latin typeface="Andalus" pitchFamily="18" charset="-78"/>
                <a:cs typeface="Andalus" pitchFamily="18" charset="-78"/>
              </a:rPr>
              <a:t>makalenin dergide yayınlanmış format</a:t>
            </a:r>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spTree>
    <p:extLst>
      <p:ext uri="{BB962C8B-B14F-4D97-AF65-F5344CB8AC3E}">
        <p14:creationId xmlns:p14="http://schemas.microsoft.com/office/powerpoint/2010/main" val="3913098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188640"/>
            <a:ext cx="8435280" cy="831622"/>
          </a:xfrm>
        </p:spPr>
        <p:txBody>
          <a:bodyPr/>
          <a:lstStyle/>
          <a:p>
            <a:r>
              <a:rPr lang="tr-TR" dirty="0">
                <a:solidFill>
                  <a:srgbClr val="00B050"/>
                </a:solidFill>
              </a:rPr>
              <a:t>Yasal Yönleriyle açık erişim</a:t>
            </a:r>
            <a:endParaRPr lang="tr-TR" dirty="0"/>
          </a:p>
        </p:txBody>
      </p:sp>
      <p:sp>
        <p:nvSpPr>
          <p:cNvPr id="3" name="İçerik Yer Tutucusu 2"/>
          <p:cNvSpPr>
            <a:spLocks noGrp="1"/>
          </p:cNvSpPr>
          <p:nvPr>
            <p:ph idx="1"/>
          </p:nvPr>
        </p:nvSpPr>
        <p:spPr>
          <a:xfrm>
            <a:off x="467544" y="1340768"/>
            <a:ext cx="7620000" cy="4373563"/>
          </a:xfrm>
        </p:spPr>
        <p:txBody>
          <a:bodyPr>
            <a:normAutofit fontScale="47500" lnSpcReduction="20000"/>
          </a:bodyPr>
          <a:lstStyle/>
          <a:p>
            <a:r>
              <a:rPr lang="tr-TR" sz="5100" dirty="0">
                <a:solidFill>
                  <a:srgbClr val="00B050"/>
                </a:solidFill>
                <a:latin typeface="Andalus" pitchFamily="18" charset="-78"/>
                <a:cs typeface="Andalus" pitchFamily="18" charset="-78"/>
              </a:rPr>
              <a:t>Yayıncı politikaları</a:t>
            </a:r>
          </a:p>
          <a:p>
            <a:r>
              <a:rPr lang="tr-TR" sz="4400" b="0" dirty="0">
                <a:latin typeface="Andalus" pitchFamily="18" charset="-78"/>
                <a:cs typeface="Andalus" pitchFamily="18" charset="-78"/>
              </a:rPr>
              <a:t>Y</a:t>
            </a:r>
            <a:r>
              <a:rPr lang="tr-TR" sz="4400" b="0" dirty="0" smtClean="0">
                <a:latin typeface="Andalus" pitchFamily="18" charset="-78"/>
                <a:cs typeface="Andalus" pitchFamily="18" charset="-78"/>
              </a:rPr>
              <a:t>ayıncıların 70%’i</a:t>
            </a:r>
            <a:r>
              <a:rPr lang="tr-TR" sz="4400" b="0" dirty="0">
                <a:latin typeface="Andalus" pitchFamily="18" charset="-78"/>
                <a:cs typeface="Andalus" pitchFamily="18" charset="-78"/>
              </a:rPr>
              <a:t>, dergilerin </a:t>
            </a:r>
            <a:r>
              <a:rPr lang="tr-TR" sz="4400" b="0" dirty="0" smtClean="0">
                <a:latin typeface="Andalus" pitchFamily="18" charset="-78"/>
                <a:cs typeface="Andalus" pitchFamily="18" charset="-78"/>
              </a:rPr>
              <a:t>%90’ı </a:t>
            </a:r>
            <a:r>
              <a:rPr lang="tr-TR" sz="4400" b="0" dirty="0">
                <a:latin typeface="Andalus" pitchFamily="18" charset="-78"/>
                <a:cs typeface="Andalus" pitchFamily="18" charset="-78"/>
              </a:rPr>
              <a:t>arşivlemeye izin veriyor</a:t>
            </a:r>
            <a:endParaRPr lang="tr-TR" sz="4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r>
              <a:rPr lang="tr-TR" sz="2400" dirty="0" smtClean="0">
                <a:solidFill>
                  <a:srgbClr val="00B050"/>
                </a:solidFill>
                <a:latin typeface="Andalus" pitchFamily="18" charset="-78"/>
                <a:cs typeface="Andalus" pitchFamily="18" charset="-78"/>
              </a:rPr>
              <a:t>http</a:t>
            </a:r>
            <a:r>
              <a:rPr lang="tr-TR" sz="2400" dirty="0">
                <a:solidFill>
                  <a:srgbClr val="00B050"/>
                </a:solidFill>
                <a:latin typeface="Andalus" pitchFamily="18" charset="-78"/>
                <a:cs typeface="Andalus" pitchFamily="18" charset="-78"/>
              </a:rPr>
              <a:t>://www.sherpa.ac.uk/romeo/index.php?la=en&amp;fIDnum=|&amp;</a:t>
            </a:r>
            <a:r>
              <a:rPr lang="tr-TR" sz="2400" dirty="0" smtClean="0">
                <a:solidFill>
                  <a:srgbClr val="00B050"/>
                </a:solidFill>
                <a:latin typeface="Andalus" pitchFamily="18" charset="-78"/>
                <a:cs typeface="Andalus" pitchFamily="18" charset="-78"/>
              </a:rPr>
              <a:t>mode=simple</a:t>
            </a:r>
          </a:p>
          <a:p>
            <a:endParaRPr lang="tr-TR" sz="2400" dirty="0" smtClean="0">
              <a:solidFill>
                <a:srgbClr val="00B050"/>
              </a:solidFill>
              <a:latin typeface="Andalus" pitchFamily="18" charset="-78"/>
              <a:cs typeface="Andalus" pitchFamily="18" charset="-78"/>
            </a:endParaRP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517" y="2204864"/>
            <a:ext cx="6480720" cy="2951686"/>
          </a:xfrm>
          <a:prstGeom prst="rect">
            <a:avLst/>
          </a:prstGeom>
        </p:spPr>
      </p:pic>
    </p:spTree>
    <p:extLst>
      <p:ext uri="{BB962C8B-B14F-4D97-AF65-F5344CB8AC3E}">
        <p14:creationId xmlns:p14="http://schemas.microsoft.com/office/powerpoint/2010/main" val="26256096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188640"/>
            <a:ext cx="8435280" cy="831622"/>
          </a:xfrm>
        </p:spPr>
        <p:txBody>
          <a:bodyPr/>
          <a:lstStyle/>
          <a:p>
            <a:r>
              <a:rPr lang="tr-TR" dirty="0">
                <a:solidFill>
                  <a:srgbClr val="00B050"/>
                </a:solidFill>
              </a:rPr>
              <a:t>Yasal Yönleriyle açık erişim</a:t>
            </a:r>
            <a:endParaRPr lang="tr-TR" dirty="0"/>
          </a:p>
        </p:txBody>
      </p:sp>
      <p:sp>
        <p:nvSpPr>
          <p:cNvPr id="3" name="İçerik Yer Tutucusu 2"/>
          <p:cNvSpPr>
            <a:spLocks noGrp="1"/>
          </p:cNvSpPr>
          <p:nvPr>
            <p:ph idx="1"/>
          </p:nvPr>
        </p:nvSpPr>
        <p:spPr>
          <a:xfrm>
            <a:off x="467544" y="1340768"/>
            <a:ext cx="7620000" cy="4373563"/>
          </a:xfrm>
        </p:spPr>
        <p:txBody>
          <a:bodyPr>
            <a:normAutofit/>
          </a:bodyPr>
          <a:lstStyle/>
          <a:p>
            <a:r>
              <a:rPr lang="tr-TR" sz="2400" dirty="0" smtClean="0">
                <a:solidFill>
                  <a:srgbClr val="00B050"/>
                </a:solidFill>
                <a:latin typeface="Andalus" pitchFamily="18" charset="-78"/>
                <a:cs typeface="Andalus" pitchFamily="18" charset="-78"/>
              </a:rPr>
              <a:t>Renklerin Anlamı:</a:t>
            </a:r>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628800"/>
            <a:ext cx="5953125" cy="1818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o 3"/>
          <p:cNvGraphicFramePr>
            <a:graphicFrameLocks noGrp="1"/>
          </p:cNvGraphicFramePr>
          <p:nvPr>
            <p:extLst>
              <p:ext uri="{D42A27DB-BD31-4B8C-83A1-F6EECF244321}">
                <p14:modId xmlns:p14="http://schemas.microsoft.com/office/powerpoint/2010/main" val="3907656785"/>
              </p:ext>
            </p:extLst>
          </p:nvPr>
        </p:nvGraphicFramePr>
        <p:xfrm>
          <a:off x="959827" y="3429000"/>
          <a:ext cx="7560840" cy="2808312"/>
        </p:xfrm>
        <a:graphic>
          <a:graphicData uri="http://schemas.openxmlformats.org/drawingml/2006/table">
            <a:tbl>
              <a:tblPr firstRow="1" firstCol="1" bandRow="1">
                <a:tableStyleId>{EB344D84-9AFB-497E-A393-DC336BA19D2E}</a:tableStyleId>
              </a:tblPr>
              <a:tblGrid>
                <a:gridCol w="2012230"/>
                <a:gridCol w="5548610"/>
              </a:tblGrid>
              <a:tr h="849098">
                <a:tc>
                  <a:txBody>
                    <a:bodyPr/>
                    <a:lstStyle/>
                    <a:p>
                      <a:pPr>
                        <a:lnSpc>
                          <a:spcPct val="115000"/>
                        </a:lnSpc>
                        <a:spcAft>
                          <a:spcPts val="1000"/>
                        </a:spcAft>
                      </a:pPr>
                      <a:r>
                        <a:rPr lang="tr-TR" sz="1800" dirty="0">
                          <a:effectLst/>
                        </a:rPr>
                        <a:t>Romeo'daki renk</a:t>
                      </a:r>
                      <a:endParaRPr lang="tr-TR" sz="1100" dirty="0">
                        <a:effectLst/>
                        <a:latin typeface="Calibri"/>
                        <a:ea typeface="Calibri"/>
                        <a:cs typeface="Times New Roman"/>
                      </a:endParaRPr>
                    </a:p>
                  </a:txBody>
                  <a:tcPr marL="68580" marR="68580" marT="0" marB="0">
                    <a:solidFill>
                      <a:schemeClr val="tx2"/>
                    </a:solidFill>
                  </a:tcPr>
                </a:tc>
                <a:tc>
                  <a:txBody>
                    <a:bodyPr/>
                    <a:lstStyle/>
                    <a:p>
                      <a:pPr algn="ctr">
                        <a:lnSpc>
                          <a:spcPct val="115000"/>
                        </a:lnSpc>
                        <a:spcAft>
                          <a:spcPts val="1000"/>
                        </a:spcAft>
                      </a:pPr>
                      <a:r>
                        <a:rPr lang="tr-TR" sz="1800" dirty="0">
                          <a:effectLst/>
                        </a:rPr>
                        <a:t>Arşiv politikası</a:t>
                      </a:r>
                      <a:endParaRPr lang="tr-TR" sz="1100" dirty="0">
                        <a:effectLst/>
                        <a:latin typeface="Calibri"/>
                        <a:ea typeface="Calibri"/>
                        <a:cs typeface="Times New Roman"/>
                      </a:endParaRPr>
                    </a:p>
                  </a:txBody>
                  <a:tcPr marL="68580" marR="68580" marT="0" marB="0">
                    <a:solidFill>
                      <a:schemeClr val="tx2"/>
                    </a:solidFill>
                  </a:tcPr>
                </a:tc>
              </a:tr>
              <a:tr h="660400">
                <a:tc>
                  <a:txBody>
                    <a:bodyPr/>
                    <a:lstStyle/>
                    <a:p>
                      <a:pPr>
                        <a:lnSpc>
                          <a:spcPct val="115000"/>
                        </a:lnSpc>
                        <a:spcAft>
                          <a:spcPts val="1000"/>
                        </a:spcAft>
                      </a:pPr>
                      <a:r>
                        <a:rPr lang="tr-TR" sz="1400" dirty="0">
                          <a:solidFill>
                            <a:srgbClr val="002060"/>
                          </a:solidFill>
                          <a:effectLst/>
                        </a:rPr>
                        <a:t>Yeşil</a:t>
                      </a:r>
                      <a:endParaRPr lang="tr-TR" sz="1100" dirty="0">
                        <a:solidFill>
                          <a:srgbClr val="002060"/>
                        </a:solidFill>
                        <a:effectLst/>
                        <a:latin typeface="Calibri"/>
                        <a:ea typeface="Calibri"/>
                        <a:cs typeface="Times New Roman"/>
                      </a:endParaRPr>
                    </a:p>
                  </a:txBody>
                  <a:tcPr marL="68580" marR="68580" marT="0" marB="0">
                    <a:solidFill>
                      <a:srgbClr val="00B050"/>
                    </a:solidFill>
                  </a:tcPr>
                </a:tc>
                <a:tc>
                  <a:txBody>
                    <a:bodyPr/>
                    <a:lstStyle/>
                    <a:p>
                      <a:pPr>
                        <a:lnSpc>
                          <a:spcPct val="115000"/>
                        </a:lnSpc>
                        <a:spcAft>
                          <a:spcPts val="1000"/>
                        </a:spcAft>
                      </a:pPr>
                      <a:r>
                        <a:rPr lang="tr-TR" sz="1400">
                          <a:effectLst/>
                        </a:rPr>
                        <a:t>Ön baskı ve son baskı ya da yayıncı versiyonu/PDF arşivlenebilir</a:t>
                      </a:r>
                      <a:endParaRPr lang="tr-TR" sz="1100">
                        <a:effectLst/>
                        <a:latin typeface="Calibri"/>
                        <a:ea typeface="Calibri"/>
                        <a:cs typeface="Times New Roman"/>
                      </a:endParaRPr>
                    </a:p>
                  </a:txBody>
                  <a:tcPr marL="68580" marR="68580" marT="0" marB="0"/>
                </a:tc>
              </a:tr>
              <a:tr h="660400">
                <a:tc>
                  <a:txBody>
                    <a:bodyPr/>
                    <a:lstStyle/>
                    <a:p>
                      <a:pPr>
                        <a:lnSpc>
                          <a:spcPct val="115000"/>
                        </a:lnSpc>
                        <a:spcAft>
                          <a:spcPts val="1000"/>
                        </a:spcAft>
                      </a:pPr>
                      <a:r>
                        <a:rPr lang="tr-TR" sz="1400" dirty="0">
                          <a:solidFill>
                            <a:srgbClr val="002060"/>
                          </a:solidFill>
                          <a:effectLst/>
                        </a:rPr>
                        <a:t>Mavi</a:t>
                      </a:r>
                      <a:endParaRPr lang="tr-TR" sz="1100" dirty="0">
                        <a:solidFill>
                          <a:srgbClr val="002060"/>
                        </a:solidFill>
                        <a:effectLst/>
                        <a:latin typeface="Calibri"/>
                        <a:ea typeface="Calibri"/>
                        <a:cs typeface="Times New Roman"/>
                      </a:endParaRPr>
                    </a:p>
                  </a:txBody>
                  <a:tcPr marL="68580" marR="68580" marT="0" marB="0">
                    <a:solidFill>
                      <a:srgbClr val="0070C0"/>
                    </a:solidFill>
                  </a:tcPr>
                </a:tc>
                <a:tc>
                  <a:txBody>
                    <a:bodyPr/>
                    <a:lstStyle/>
                    <a:p>
                      <a:pPr>
                        <a:lnSpc>
                          <a:spcPct val="115000"/>
                        </a:lnSpc>
                        <a:spcAft>
                          <a:spcPts val="1000"/>
                        </a:spcAft>
                      </a:pPr>
                      <a:r>
                        <a:rPr lang="tr-TR" sz="1400" dirty="0">
                          <a:effectLst/>
                        </a:rPr>
                        <a:t>Son baskı (yani hakem </a:t>
                      </a:r>
                      <a:r>
                        <a:rPr lang="tr-TR" sz="1400" dirty="0" smtClean="0">
                          <a:effectLst/>
                        </a:rPr>
                        <a:t>değerlendirmesi </a:t>
                      </a:r>
                      <a:r>
                        <a:rPr lang="tr-TR" sz="1400" dirty="0">
                          <a:effectLst/>
                        </a:rPr>
                        <a:t>sonrası nihai taslak) ya da yayıncı versiyonu/PDF arşivlenebilir</a:t>
                      </a:r>
                      <a:endParaRPr lang="tr-TR" sz="1100" dirty="0">
                        <a:effectLst/>
                        <a:latin typeface="Calibri"/>
                        <a:ea typeface="Calibri"/>
                        <a:cs typeface="Times New Roman"/>
                      </a:endParaRPr>
                    </a:p>
                  </a:txBody>
                  <a:tcPr marL="68580" marR="68580" marT="0" marB="0"/>
                </a:tc>
              </a:tr>
              <a:tr h="319207">
                <a:tc>
                  <a:txBody>
                    <a:bodyPr/>
                    <a:lstStyle/>
                    <a:p>
                      <a:pPr>
                        <a:lnSpc>
                          <a:spcPct val="115000"/>
                        </a:lnSpc>
                        <a:spcAft>
                          <a:spcPts val="1000"/>
                        </a:spcAft>
                      </a:pPr>
                      <a:r>
                        <a:rPr lang="tr-TR" sz="1400" dirty="0">
                          <a:solidFill>
                            <a:srgbClr val="002060"/>
                          </a:solidFill>
                          <a:effectLst/>
                        </a:rPr>
                        <a:t>Sarı</a:t>
                      </a:r>
                      <a:endParaRPr lang="tr-TR" sz="1100" dirty="0">
                        <a:solidFill>
                          <a:srgbClr val="002060"/>
                        </a:solidFill>
                        <a:effectLst/>
                        <a:latin typeface="Calibri"/>
                        <a:ea typeface="Calibri"/>
                        <a:cs typeface="Times New Roman"/>
                      </a:endParaRPr>
                    </a:p>
                  </a:txBody>
                  <a:tcPr marL="68580" marR="68580" marT="0" marB="0">
                    <a:solidFill>
                      <a:srgbClr val="FFFF00"/>
                    </a:solidFill>
                  </a:tcPr>
                </a:tc>
                <a:tc>
                  <a:txBody>
                    <a:bodyPr/>
                    <a:lstStyle/>
                    <a:p>
                      <a:pPr>
                        <a:lnSpc>
                          <a:spcPct val="115000"/>
                        </a:lnSpc>
                        <a:spcAft>
                          <a:spcPts val="1000"/>
                        </a:spcAft>
                      </a:pPr>
                      <a:r>
                        <a:rPr lang="tr-TR" sz="1400" dirty="0">
                          <a:effectLst/>
                        </a:rPr>
                        <a:t>Ön baskı (hakem </a:t>
                      </a:r>
                      <a:r>
                        <a:rPr lang="tr-TR" sz="1400" dirty="0" smtClean="0">
                          <a:effectLst/>
                        </a:rPr>
                        <a:t>değerlendirmesi öncesi) </a:t>
                      </a:r>
                      <a:r>
                        <a:rPr lang="tr-TR" sz="1400" dirty="0">
                          <a:effectLst/>
                        </a:rPr>
                        <a:t>arşivlenebilir</a:t>
                      </a:r>
                      <a:endParaRPr lang="tr-TR" sz="1100" dirty="0">
                        <a:effectLst/>
                        <a:latin typeface="Calibri"/>
                        <a:ea typeface="Calibri"/>
                        <a:cs typeface="Times New Roman"/>
                      </a:endParaRPr>
                    </a:p>
                  </a:txBody>
                  <a:tcPr marL="68580" marR="68580" marT="0" marB="0"/>
                </a:tc>
              </a:tr>
              <a:tr h="319207">
                <a:tc>
                  <a:txBody>
                    <a:bodyPr/>
                    <a:lstStyle/>
                    <a:p>
                      <a:pPr>
                        <a:lnSpc>
                          <a:spcPct val="115000"/>
                        </a:lnSpc>
                        <a:spcAft>
                          <a:spcPts val="1000"/>
                        </a:spcAft>
                      </a:pPr>
                      <a:r>
                        <a:rPr lang="tr-TR" sz="1400" dirty="0">
                          <a:solidFill>
                            <a:srgbClr val="002060"/>
                          </a:solidFill>
                          <a:effectLst/>
                        </a:rPr>
                        <a:t>Beyaz</a:t>
                      </a:r>
                      <a:endParaRPr lang="tr-TR" sz="1100" dirty="0">
                        <a:solidFill>
                          <a:srgbClr val="002060"/>
                        </a:solidFill>
                        <a:effectLst/>
                        <a:latin typeface="Calibri"/>
                        <a:ea typeface="Calibri"/>
                        <a:cs typeface="Times New Roman"/>
                      </a:endParaRPr>
                    </a:p>
                  </a:txBody>
                  <a:tcPr marL="68580" marR="68580" marT="0" marB="0">
                    <a:noFill/>
                  </a:tcPr>
                </a:tc>
                <a:tc>
                  <a:txBody>
                    <a:bodyPr/>
                    <a:lstStyle/>
                    <a:p>
                      <a:pPr>
                        <a:lnSpc>
                          <a:spcPct val="115000"/>
                        </a:lnSpc>
                        <a:spcAft>
                          <a:spcPts val="1000"/>
                        </a:spcAft>
                      </a:pPr>
                      <a:r>
                        <a:rPr lang="tr-TR" sz="1400" dirty="0">
                          <a:effectLst/>
                        </a:rPr>
                        <a:t>Arşivleme </a:t>
                      </a:r>
                      <a:r>
                        <a:rPr lang="tr-TR" sz="1400" dirty="0" smtClean="0">
                          <a:effectLst/>
                        </a:rPr>
                        <a:t>desteklenmemektedir</a:t>
                      </a:r>
                      <a:endParaRPr lang="tr-TR"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144701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188640"/>
            <a:ext cx="8435280" cy="831622"/>
          </a:xfrm>
        </p:spPr>
        <p:txBody>
          <a:bodyPr/>
          <a:lstStyle/>
          <a:p>
            <a:r>
              <a:rPr lang="tr-TR" dirty="0">
                <a:solidFill>
                  <a:srgbClr val="00B050"/>
                </a:solidFill>
              </a:rPr>
              <a:t>Yasal Yönleriyle açık erişim</a:t>
            </a:r>
            <a:endParaRPr lang="tr-TR" dirty="0"/>
          </a:p>
        </p:txBody>
      </p:sp>
      <p:pic>
        <p:nvPicPr>
          <p:cNvPr id="6" name="İçerik Yer Tutucusu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512" y="1196752"/>
            <a:ext cx="8695521" cy="5112568"/>
          </a:xfrm>
        </p:spPr>
      </p:pic>
    </p:spTree>
    <p:extLst>
      <p:ext uri="{BB962C8B-B14F-4D97-AF65-F5344CB8AC3E}">
        <p14:creationId xmlns:p14="http://schemas.microsoft.com/office/powerpoint/2010/main" val="9787827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611560" y="188640"/>
            <a:ext cx="8435280" cy="831622"/>
          </a:xfrm>
        </p:spPr>
        <p:txBody>
          <a:bodyPr>
            <a:normAutofit/>
          </a:bodyPr>
          <a:lstStyle/>
          <a:p>
            <a:r>
              <a:rPr lang="tr-TR" sz="2400" dirty="0">
                <a:solidFill>
                  <a:srgbClr val="00B050"/>
                </a:solidFill>
              </a:rPr>
              <a:t>Yasal Yönleriyle açık </a:t>
            </a:r>
            <a:r>
              <a:rPr lang="tr-TR" sz="2400" dirty="0" smtClean="0">
                <a:solidFill>
                  <a:srgbClr val="00B050"/>
                </a:solidFill>
              </a:rPr>
              <a:t>erişim Örnekler</a:t>
            </a:r>
            <a:endParaRPr lang="tr-TR" sz="2400" dirty="0"/>
          </a:p>
        </p:txBody>
      </p:sp>
      <p:sp>
        <p:nvSpPr>
          <p:cNvPr id="3" name="İçerik Yer Tutucusu 2"/>
          <p:cNvSpPr>
            <a:spLocks noGrp="1"/>
          </p:cNvSpPr>
          <p:nvPr>
            <p:ph idx="1"/>
          </p:nvPr>
        </p:nvSpPr>
        <p:spPr>
          <a:xfrm>
            <a:off x="467544" y="1124744"/>
            <a:ext cx="7620000" cy="4373563"/>
          </a:xfrm>
        </p:spPr>
        <p:txBody>
          <a:bodyPr>
            <a:normAutofit/>
          </a:bodyPr>
          <a:lstStyle/>
          <a:p>
            <a:pPr algn="just"/>
            <a:r>
              <a:rPr lang="tr-TR" sz="2400" dirty="0" smtClean="0">
                <a:solidFill>
                  <a:srgbClr val="00B050"/>
                </a:solidFill>
                <a:latin typeface="Andalus" pitchFamily="18" charset="-78"/>
                <a:cs typeface="Andalus" pitchFamily="18" charset="-78"/>
              </a:rPr>
              <a:t>1) </a:t>
            </a:r>
            <a:r>
              <a:rPr lang="en-US" sz="1100" b="0" dirty="0" err="1">
                <a:latin typeface="Andalus" pitchFamily="18" charset="-78"/>
                <a:cs typeface="Andalus" pitchFamily="18" charset="-78"/>
              </a:rPr>
              <a:t>Donmez</a:t>
            </a:r>
            <a:r>
              <a:rPr lang="en-US" sz="1100" b="0" dirty="0">
                <a:latin typeface="Andalus" pitchFamily="18" charset="-78"/>
                <a:cs typeface="Andalus" pitchFamily="18" charset="-78"/>
              </a:rPr>
              <a:t>, G. &amp; </a:t>
            </a:r>
            <a:r>
              <a:rPr lang="en-US" sz="1100" dirty="0" err="1">
                <a:solidFill>
                  <a:srgbClr val="FF0000"/>
                </a:solidFill>
                <a:latin typeface="Andalus" pitchFamily="18" charset="-78"/>
                <a:cs typeface="Andalus" pitchFamily="18" charset="-78"/>
              </a:rPr>
              <a:t>Baştürk</a:t>
            </a:r>
            <a:r>
              <a:rPr lang="en-US" sz="1100" dirty="0">
                <a:solidFill>
                  <a:srgbClr val="FF0000"/>
                </a:solidFill>
                <a:latin typeface="Andalus" pitchFamily="18" charset="-78"/>
                <a:cs typeface="Andalus" pitchFamily="18" charset="-78"/>
              </a:rPr>
              <a:t>, S</a:t>
            </a:r>
            <a:r>
              <a:rPr lang="en-US" sz="1100" b="0" dirty="0">
                <a:latin typeface="Andalus" pitchFamily="18" charset="-78"/>
                <a:cs typeface="Andalus" pitchFamily="18" charset="-78"/>
              </a:rPr>
              <a:t>. (2010). Pre-service mathematical teachers’ knowledge of different teaching methods of the limit and continuity concept. </a:t>
            </a:r>
            <a:r>
              <a:rPr lang="en-US" sz="1400" dirty="0" err="1">
                <a:solidFill>
                  <a:srgbClr val="FF0000"/>
                </a:solidFill>
                <a:latin typeface="Andalus" pitchFamily="18" charset="-78"/>
                <a:cs typeface="Andalus" pitchFamily="18" charset="-78"/>
              </a:rPr>
              <a:t>Procedia</a:t>
            </a:r>
            <a:r>
              <a:rPr lang="en-US" sz="1400" dirty="0">
                <a:solidFill>
                  <a:srgbClr val="FF0000"/>
                </a:solidFill>
                <a:latin typeface="Andalus" pitchFamily="18" charset="-78"/>
                <a:cs typeface="Andalus" pitchFamily="18" charset="-78"/>
              </a:rPr>
              <a:t> - Social and Behavioral Sciences</a:t>
            </a:r>
            <a:r>
              <a:rPr lang="en-US" sz="1100" b="0" dirty="0">
                <a:latin typeface="Andalus" pitchFamily="18" charset="-78"/>
                <a:cs typeface="Andalus" pitchFamily="18" charset="-78"/>
              </a:rPr>
              <a:t>. 2(2), 462-465 [Indexed to </a:t>
            </a:r>
            <a:r>
              <a:rPr lang="en-US" sz="1100" b="0" dirty="0" err="1">
                <a:latin typeface="Andalus" pitchFamily="18" charset="-78"/>
                <a:cs typeface="Andalus" pitchFamily="18" charset="-78"/>
              </a:rPr>
              <a:t>ScienceDirect</a:t>
            </a:r>
            <a:r>
              <a:rPr lang="en-US" sz="1100" b="0" dirty="0">
                <a:latin typeface="Andalus" pitchFamily="18" charset="-78"/>
                <a:cs typeface="Andalus" pitchFamily="18" charset="-78"/>
              </a:rPr>
              <a:t> &amp; Scopus]. </a:t>
            </a:r>
            <a:endParaRPr lang="tr-TR" sz="1100" b="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49" y="1916832"/>
            <a:ext cx="8661996" cy="4176464"/>
          </a:xfrm>
          <a:prstGeom prst="rect">
            <a:avLst/>
          </a:prstGeom>
        </p:spPr>
      </p:pic>
    </p:spTree>
    <p:extLst>
      <p:ext uri="{BB962C8B-B14F-4D97-AF65-F5344CB8AC3E}">
        <p14:creationId xmlns:p14="http://schemas.microsoft.com/office/powerpoint/2010/main" val="3540147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755576" y="116632"/>
            <a:ext cx="7890240" cy="648072"/>
          </a:xfrm>
        </p:spPr>
        <p:txBody>
          <a:bodyPr>
            <a:normAutofit/>
          </a:bodyPr>
          <a:lstStyle/>
          <a:p>
            <a:r>
              <a:rPr lang="tr-TR" sz="2400" dirty="0">
                <a:solidFill>
                  <a:srgbClr val="00B050"/>
                </a:solidFill>
              </a:rPr>
              <a:t>Yasal Yönleriyle açık erişim Örnekler</a:t>
            </a:r>
            <a:endParaRPr lang="tr-TR" sz="2400" dirty="0"/>
          </a:p>
        </p:txBody>
      </p:sp>
      <p:sp>
        <p:nvSpPr>
          <p:cNvPr id="3" name="İçerik Yer Tutucusu 2"/>
          <p:cNvSpPr>
            <a:spLocks noGrp="1"/>
          </p:cNvSpPr>
          <p:nvPr>
            <p:ph idx="1"/>
          </p:nvPr>
        </p:nvSpPr>
        <p:spPr>
          <a:xfrm>
            <a:off x="467544" y="1124745"/>
            <a:ext cx="7620000" cy="792088"/>
          </a:xfrm>
        </p:spPr>
        <p:txBody>
          <a:bodyPr>
            <a:normAutofit/>
          </a:bodyPr>
          <a:lstStyle/>
          <a:p>
            <a:pPr algn="just"/>
            <a:r>
              <a:rPr lang="tr-TR" sz="2400" dirty="0" smtClean="0">
                <a:solidFill>
                  <a:srgbClr val="00B050"/>
                </a:solidFill>
                <a:latin typeface="Andalus" pitchFamily="18" charset="-78"/>
                <a:cs typeface="Andalus" pitchFamily="18" charset="-78"/>
              </a:rPr>
              <a:t>2) </a:t>
            </a:r>
            <a:r>
              <a:rPr lang="en-US" sz="1100" b="0" dirty="0" err="1"/>
              <a:t>Akçay</a:t>
            </a:r>
            <a:r>
              <a:rPr lang="en-US" sz="1100" b="0" dirty="0"/>
              <a:t>, H., </a:t>
            </a:r>
            <a:r>
              <a:rPr lang="en-US" sz="1100" b="0" dirty="0" err="1"/>
              <a:t>Yager</a:t>
            </a:r>
            <a:r>
              <a:rPr lang="en-US" sz="1100" b="0" dirty="0"/>
              <a:t>, R. E., </a:t>
            </a:r>
            <a:r>
              <a:rPr lang="en-US" sz="1100" b="0" dirty="0" err="1"/>
              <a:t>Iskander</a:t>
            </a:r>
            <a:r>
              <a:rPr lang="en-US" sz="1100" b="0" dirty="0"/>
              <a:t>, S. M., </a:t>
            </a:r>
            <a:r>
              <a:rPr lang="en-US" sz="1100" dirty="0" err="1">
                <a:solidFill>
                  <a:srgbClr val="FF0000"/>
                </a:solidFill>
              </a:rPr>
              <a:t>Turgut</a:t>
            </a:r>
            <a:r>
              <a:rPr lang="en-US" sz="1100" dirty="0">
                <a:solidFill>
                  <a:srgbClr val="FF0000"/>
                </a:solidFill>
              </a:rPr>
              <a:t>, H</a:t>
            </a:r>
            <a:r>
              <a:rPr lang="en-US" sz="1100" b="0" dirty="0"/>
              <a:t>.(2010). Change in Student Beliefs About Attitudes Toward Science in Grades 6-9</a:t>
            </a:r>
            <a:r>
              <a:rPr lang="en-US" sz="1100" dirty="0"/>
              <a:t>, </a:t>
            </a:r>
            <a:r>
              <a:rPr lang="en-US" sz="1200" dirty="0">
                <a:solidFill>
                  <a:srgbClr val="FF0000"/>
                </a:solidFill>
              </a:rPr>
              <a:t>Asia-Pacific Forum on Science Learning and Teaching</a:t>
            </a:r>
            <a:r>
              <a:rPr lang="en-US" sz="1100" dirty="0"/>
              <a:t>, </a:t>
            </a:r>
            <a:r>
              <a:rPr lang="en-US" sz="1100" b="0" dirty="0"/>
              <a:t>11(1), 1-18. </a:t>
            </a:r>
            <a:endParaRPr lang="tr-TR" sz="2400" b="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1916832"/>
            <a:ext cx="8136904" cy="4032448"/>
          </a:xfrm>
          <a:prstGeom prst="rect">
            <a:avLst/>
          </a:prstGeom>
        </p:spPr>
      </p:pic>
    </p:spTree>
    <p:extLst>
      <p:ext uri="{BB962C8B-B14F-4D97-AF65-F5344CB8AC3E}">
        <p14:creationId xmlns:p14="http://schemas.microsoft.com/office/powerpoint/2010/main" val="2274477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755576" y="116632"/>
            <a:ext cx="7890240" cy="648072"/>
          </a:xfrm>
        </p:spPr>
        <p:txBody>
          <a:bodyPr>
            <a:normAutofit/>
          </a:bodyPr>
          <a:lstStyle/>
          <a:p>
            <a:r>
              <a:rPr lang="tr-TR" sz="2400" dirty="0">
                <a:solidFill>
                  <a:srgbClr val="00B050"/>
                </a:solidFill>
              </a:rPr>
              <a:t>Yasal Yönleriyle açık erişim Örnekler</a:t>
            </a:r>
            <a:endParaRPr lang="tr-TR" sz="2400" dirty="0"/>
          </a:p>
        </p:txBody>
      </p:sp>
      <p:sp>
        <p:nvSpPr>
          <p:cNvPr id="3" name="İçerik Yer Tutucusu 2"/>
          <p:cNvSpPr>
            <a:spLocks noGrp="1"/>
          </p:cNvSpPr>
          <p:nvPr>
            <p:ph idx="1"/>
          </p:nvPr>
        </p:nvSpPr>
        <p:spPr>
          <a:xfrm>
            <a:off x="467544" y="1124745"/>
            <a:ext cx="8424936" cy="792088"/>
          </a:xfrm>
        </p:spPr>
        <p:txBody>
          <a:bodyPr>
            <a:normAutofit fontScale="55000" lnSpcReduction="20000"/>
          </a:bodyPr>
          <a:lstStyle/>
          <a:p>
            <a:pPr algn="just"/>
            <a:r>
              <a:rPr lang="tr-TR" sz="2400" dirty="0">
                <a:solidFill>
                  <a:srgbClr val="00B050"/>
                </a:solidFill>
                <a:latin typeface="Andalus" pitchFamily="18" charset="-78"/>
                <a:cs typeface="Andalus" pitchFamily="18" charset="-78"/>
              </a:rPr>
              <a:t>3</a:t>
            </a:r>
            <a:r>
              <a:rPr lang="tr-TR" sz="2400" dirty="0" smtClean="0">
                <a:solidFill>
                  <a:srgbClr val="00B050"/>
                </a:solidFill>
                <a:latin typeface="Andalus" pitchFamily="18" charset="-78"/>
                <a:cs typeface="Andalus" pitchFamily="18" charset="-78"/>
              </a:rPr>
              <a:t>) </a:t>
            </a:r>
            <a:r>
              <a:rPr lang="tr-TR" b="0" dirty="0">
                <a:latin typeface="Andalus" pitchFamily="18" charset="-78"/>
                <a:cs typeface="Andalus" pitchFamily="18" charset="-78"/>
              </a:rPr>
              <a:t>Levent, A., Oto, O., Ekin, S., </a:t>
            </a:r>
            <a:r>
              <a:rPr lang="tr-TR" dirty="0">
                <a:solidFill>
                  <a:srgbClr val="FF0000"/>
                </a:solidFill>
                <a:latin typeface="Andalus" pitchFamily="18" charset="-78"/>
                <a:cs typeface="Andalus" pitchFamily="18" charset="-78"/>
              </a:rPr>
              <a:t>Berber, İ. </a:t>
            </a:r>
            <a:r>
              <a:rPr lang="tr-TR" b="0" dirty="0">
                <a:latin typeface="Andalus" pitchFamily="18" charset="-78"/>
                <a:cs typeface="Andalus" pitchFamily="18" charset="-78"/>
              </a:rPr>
              <a:t>2013. </a:t>
            </a:r>
            <a:r>
              <a:rPr lang="tr-TR" b="0" dirty="0" err="1">
                <a:latin typeface="Andalus" pitchFamily="18" charset="-78"/>
                <a:cs typeface="Andalus" pitchFamily="18" charset="-78"/>
              </a:rPr>
              <a:t>Method</a:t>
            </a:r>
            <a:r>
              <a:rPr lang="tr-TR" b="0" dirty="0">
                <a:latin typeface="Andalus" pitchFamily="18" charset="-78"/>
                <a:cs typeface="Andalus" pitchFamily="18" charset="-78"/>
              </a:rPr>
              <a:t> </a:t>
            </a:r>
            <a:r>
              <a:rPr lang="tr-TR" b="0" dirty="0" err="1">
                <a:latin typeface="Andalus" pitchFamily="18" charset="-78"/>
                <a:cs typeface="Andalus" pitchFamily="18" charset="-78"/>
              </a:rPr>
              <a:t>validation</a:t>
            </a:r>
            <a:r>
              <a:rPr lang="tr-TR" b="0" dirty="0">
                <a:latin typeface="Andalus" pitchFamily="18" charset="-78"/>
                <a:cs typeface="Andalus" pitchFamily="18" charset="-78"/>
              </a:rPr>
              <a:t> </a:t>
            </a:r>
            <a:r>
              <a:rPr lang="tr-TR" b="0" dirty="0" err="1">
                <a:latin typeface="Andalus" pitchFamily="18" charset="-78"/>
                <a:cs typeface="Andalus" pitchFamily="18" charset="-78"/>
              </a:rPr>
              <a:t>and</a:t>
            </a:r>
            <a:r>
              <a:rPr lang="tr-TR" b="0" dirty="0">
                <a:latin typeface="Andalus" pitchFamily="18" charset="-78"/>
                <a:cs typeface="Andalus" pitchFamily="18" charset="-78"/>
              </a:rPr>
              <a:t> </a:t>
            </a:r>
            <a:r>
              <a:rPr lang="tr-TR" b="0" dirty="0" err="1">
                <a:latin typeface="Andalus" pitchFamily="18" charset="-78"/>
                <a:cs typeface="Andalus" pitchFamily="18" charset="-78"/>
              </a:rPr>
              <a:t>simultaneous</a:t>
            </a:r>
            <a:r>
              <a:rPr lang="tr-TR" b="0" dirty="0">
                <a:latin typeface="Andalus" pitchFamily="18" charset="-78"/>
                <a:cs typeface="Andalus" pitchFamily="18" charset="-78"/>
              </a:rPr>
              <a:t> </a:t>
            </a:r>
            <a:r>
              <a:rPr lang="tr-TR" b="0" dirty="0" err="1">
                <a:latin typeface="Andalus" pitchFamily="18" charset="-78"/>
                <a:cs typeface="Andalus" pitchFamily="18" charset="-78"/>
              </a:rPr>
              <a:t>determination</a:t>
            </a:r>
            <a:r>
              <a:rPr lang="tr-TR" b="0" dirty="0">
                <a:latin typeface="Andalus" pitchFamily="18" charset="-78"/>
                <a:cs typeface="Andalus" pitchFamily="18" charset="-78"/>
              </a:rPr>
              <a:t> of </a:t>
            </a:r>
            <a:r>
              <a:rPr lang="tr-TR" b="0" dirty="0" err="1">
                <a:latin typeface="Andalus" pitchFamily="18" charset="-78"/>
                <a:cs typeface="Andalus" pitchFamily="18" charset="-78"/>
              </a:rPr>
              <a:t>retinol</a:t>
            </a:r>
            <a:r>
              <a:rPr lang="tr-TR" b="0" dirty="0">
                <a:latin typeface="Andalus" pitchFamily="18" charset="-78"/>
                <a:cs typeface="Andalus" pitchFamily="18" charset="-78"/>
              </a:rPr>
              <a:t>, </a:t>
            </a:r>
            <a:r>
              <a:rPr lang="tr-TR" b="0" dirty="0" err="1">
                <a:latin typeface="Andalus" pitchFamily="18" charset="-78"/>
                <a:cs typeface="Andalus" pitchFamily="18" charset="-78"/>
              </a:rPr>
              <a:t>retinyl</a:t>
            </a:r>
            <a:r>
              <a:rPr lang="tr-TR" b="0" dirty="0">
                <a:latin typeface="Andalus" pitchFamily="18" charset="-78"/>
                <a:cs typeface="Andalus" pitchFamily="18" charset="-78"/>
              </a:rPr>
              <a:t> </a:t>
            </a:r>
            <a:r>
              <a:rPr lang="tr-TR" b="0" dirty="0" err="1">
                <a:latin typeface="Andalus" pitchFamily="18" charset="-78"/>
                <a:cs typeface="Andalus" pitchFamily="18" charset="-78"/>
              </a:rPr>
              <a:t>palmitate</a:t>
            </a:r>
            <a:r>
              <a:rPr lang="tr-TR" b="0" dirty="0">
                <a:latin typeface="Andalus" pitchFamily="18" charset="-78"/>
                <a:cs typeface="Andalus" pitchFamily="18" charset="-78"/>
              </a:rPr>
              <a:t>, </a:t>
            </a:r>
            <a:r>
              <a:rPr lang="el-GR" b="0" dirty="0" smtClean="0">
                <a:cs typeface="Andalus" pitchFamily="18" charset="-78"/>
              </a:rPr>
              <a:t>β-</a:t>
            </a:r>
            <a:r>
              <a:rPr lang="tr-TR" b="0" dirty="0">
                <a:latin typeface="Andalus" pitchFamily="18" charset="-78"/>
                <a:cs typeface="Andalus" pitchFamily="18" charset="-78"/>
              </a:rPr>
              <a:t> </a:t>
            </a:r>
            <a:r>
              <a:rPr lang="tr-TR" b="0" dirty="0" err="1" smtClean="0">
                <a:latin typeface="Andalus" pitchFamily="18" charset="-78"/>
                <a:cs typeface="Andalus" pitchFamily="18" charset="-78"/>
              </a:rPr>
              <a:t>carotene</a:t>
            </a:r>
            <a:r>
              <a:rPr lang="tr-TR" b="0" dirty="0">
                <a:latin typeface="Andalus" pitchFamily="18" charset="-78"/>
                <a:cs typeface="Andalus" pitchFamily="18" charset="-78"/>
              </a:rPr>
              <a:t>, </a:t>
            </a:r>
            <a:r>
              <a:rPr lang="el-GR" b="0" dirty="0">
                <a:cs typeface="Andalus" pitchFamily="18" charset="-78"/>
              </a:rPr>
              <a:t>α-</a:t>
            </a:r>
            <a:r>
              <a:rPr lang="tr-TR" b="0" dirty="0" err="1">
                <a:latin typeface="Andalus" pitchFamily="18" charset="-78"/>
                <a:cs typeface="Andalus" pitchFamily="18" charset="-78"/>
              </a:rPr>
              <a:t>tocopherol</a:t>
            </a:r>
            <a:r>
              <a:rPr lang="tr-TR" b="0" dirty="0">
                <a:latin typeface="Andalus" pitchFamily="18" charset="-78"/>
                <a:cs typeface="Andalus" pitchFamily="18" charset="-78"/>
              </a:rPr>
              <a:t> </a:t>
            </a:r>
            <a:r>
              <a:rPr lang="tr-TR" b="0" dirty="0" err="1">
                <a:latin typeface="Andalus" pitchFamily="18" charset="-78"/>
                <a:cs typeface="Andalus" pitchFamily="18" charset="-78"/>
              </a:rPr>
              <a:t>and</a:t>
            </a:r>
            <a:r>
              <a:rPr lang="tr-TR" b="0" dirty="0">
                <a:latin typeface="Andalus" pitchFamily="18" charset="-78"/>
                <a:cs typeface="Andalus" pitchFamily="18" charset="-78"/>
              </a:rPr>
              <a:t> vitamin C in </a:t>
            </a:r>
            <a:r>
              <a:rPr lang="tr-TR" b="0" dirty="0" err="1">
                <a:latin typeface="Andalus" pitchFamily="18" charset="-78"/>
                <a:cs typeface="Andalus" pitchFamily="18" charset="-78"/>
              </a:rPr>
              <a:t>rat</a:t>
            </a:r>
            <a:r>
              <a:rPr lang="tr-TR" b="0" dirty="0">
                <a:latin typeface="Andalus" pitchFamily="18" charset="-78"/>
                <a:cs typeface="Andalus" pitchFamily="18" charset="-78"/>
              </a:rPr>
              <a:t> serum </a:t>
            </a:r>
            <a:r>
              <a:rPr lang="tr-TR" b="0" dirty="0" err="1">
                <a:latin typeface="Andalus" pitchFamily="18" charset="-78"/>
                <a:cs typeface="Andalus" pitchFamily="18" charset="-78"/>
              </a:rPr>
              <a:t>treated</a:t>
            </a:r>
            <a:r>
              <a:rPr lang="tr-TR" b="0" dirty="0">
                <a:latin typeface="Andalus" pitchFamily="18" charset="-78"/>
                <a:cs typeface="Andalus" pitchFamily="18" charset="-78"/>
              </a:rPr>
              <a:t> </a:t>
            </a:r>
            <a:r>
              <a:rPr lang="tr-TR" b="0" dirty="0" err="1">
                <a:latin typeface="Andalus" pitchFamily="18" charset="-78"/>
                <a:cs typeface="Andalus" pitchFamily="18" charset="-78"/>
              </a:rPr>
              <a:t>with</a:t>
            </a:r>
            <a:r>
              <a:rPr lang="tr-TR" b="0" dirty="0">
                <a:latin typeface="Andalus" pitchFamily="18" charset="-78"/>
                <a:cs typeface="Andalus" pitchFamily="18" charset="-78"/>
              </a:rPr>
              <a:t> 7,12 </a:t>
            </a:r>
            <a:r>
              <a:rPr lang="tr-TR" b="0" dirty="0" err="1">
                <a:latin typeface="Andalus" pitchFamily="18" charset="-78"/>
                <a:cs typeface="Andalus" pitchFamily="18" charset="-78"/>
              </a:rPr>
              <a:t>dimethylbenz</a:t>
            </a:r>
            <a:r>
              <a:rPr lang="tr-TR" b="0" dirty="0">
                <a:latin typeface="Andalus" pitchFamily="18" charset="-78"/>
                <a:cs typeface="Andalus" pitchFamily="18" charset="-78"/>
              </a:rPr>
              <a:t>[a]</a:t>
            </a:r>
            <a:r>
              <a:rPr lang="tr-TR" b="0" dirty="0" err="1">
                <a:latin typeface="Andalus" pitchFamily="18" charset="-78"/>
                <a:cs typeface="Andalus" pitchFamily="18" charset="-78"/>
              </a:rPr>
              <a:t>anthracene</a:t>
            </a:r>
            <a:r>
              <a:rPr lang="tr-TR" b="0" dirty="0">
                <a:latin typeface="Andalus" pitchFamily="18" charset="-78"/>
                <a:cs typeface="Andalus" pitchFamily="18" charset="-78"/>
              </a:rPr>
              <a:t> </a:t>
            </a:r>
            <a:r>
              <a:rPr lang="tr-TR" b="0" dirty="0" err="1">
                <a:latin typeface="Andalus" pitchFamily="18" charset="-78"/>
                <a:cs typeface="Andalus" pitchFamily="18" charset="-78"/>
              </a:rPr>
              <a:t>and</a:t>
            </a:r>
            <a:r>
              <a:rPr lang="tr-TR" b="0" dirty="0">
                <a:latin typeface="Andalus" pitchFamily="18" charset="-78"/>
                <a:cs typeface="Andalus" pitchFamily="18" charset="-78"/>
              </a:rPr>
              <a:t> </a:t>
            </a:r>
            <a:r>
              <a:rPr lang="tr-TR" b="0" dirty="0" err="1">
                <a:latin typeface="Andalus" pitchFamily="18" charset="-78"/>
                <a:cs typeface="Andalus" pitchFamily="18" charset="-78"/>
              </a:rPr>
              <a:t>Plantago</a:t>
            </a:r>
            <a:r>
              <a:rPr lang="tr-TR" b="0" dirty="0">
                <a:latin typeface="Andalus" pitchFamily="18" charset="-78"/>
                <a:cs typeface="Andalus" pitchFamily="18" charset="-78"/>
              </a:rPr>
              <a:t> </a:t>
            </a:r>
            <a:r>
              <a:rPr lang="tr-TR" b="0" dirty="0" err="1">
                <a:latin typeface="Andalus" pitchFamily="18" charset="-78"/>
                <a:cs typeface="Andalus" pitchFamily="18" charset="-78"/>
              </a:rPr>
              <a:t>major</a:t>
            </a:r>
            <a:r>
              <a:rPr lang="tr-TR" b="0" dirty="0">
                <a:latin typeface="Andalus" pitchFamily="18" charset="-78"/>
                <a:cs typeface="Andalus" pitchFamily="18" charset="-78"/>
              </a:rPr>
              <a:t> L. </a:t>
            </a:r>
            <a:r>
              <a:rPr lang="tr-TR" b="0" dirty="0" err="1">
                <a:latin typeface="Andalus" pitchFamily="18" charset="-78"/>
                <a:cs typeface="Andalus" pitchFamily="18" charset="-78"/>
              </a:rPr>
              <a:t>by</a:t>
            </a:r>
            <a:r>
              <a:rPr lang="tr-TR" b="0" dirty="0">
                <a:latin typeface="Andalus" pitchFamily="18" charset="-78"/>
                <a:cs typeface="Andalus" pitchFamily="18" charset="-78"/>
              </a:rPr>
              <a:t> </a:t>
            </a:r>
            <a:r>
              <a:rPr lang="tr-TR" b="0" dirty="0" err="1" smtClean="0">
                <a:latin typeface="Andalus" pitchFamily="18" charset="-78"/>
                <a:cs typeface="Andalus" pitchFamily="18" charset="-78"/>
              </a:rPr>
              <a:t>high</a:t>
            </a:r>
            <a:r>
              <a:rPr lang="tr-TR" b="0" dirty="0" smtClean="0">
                <a:latin typeface="Andalus" pitchFamily="18" charset="-78"/>
                <a:cs typeface="Andalus" pitchFamily="18" charset="-78"/>
              </a:rPr>
              <a:t>- </a:t>
            </a:r>
          </a:p>
          <a:p>
            <a:pPr algn="just"/>
            <a:r>
              <a:rPr lang="tr-TR" b="0" dirty="0" err="1" smtClean="0">
                <a:latin typeface="Andalus" pitchFamily="18" charset="-78"/>
                <a:cs typeface="Andalus" pitchFamily="18" charset="-78"/>
              </a:rPr>
              <a:t>performance</a:t>
            </a:r>
            <a:r>
              <a:rPr lang="tr-TR" b="0" dirty="0" smtClean="0">
                <a:latin typeface="Andalus" pitchFamily="18" charset="-78"/>
                <a:cs typeface="Andalus" pitchFamily="18" charset="-78"/>
              </a:rPr>
              <a:t> </a:t>
            </a:r>
            <a:r>
              <a:rPr lang="tr-TR" b="0" dirty="0" err="1">
                <a:latin typeface="Andalus" pitchFamily="18" charset="-78"/>
                <a:cs typeface="Andalus" pitchFamily="18" charset="-78"/>
              </a:rPr>
              <a:t>liquid</a:t>
            </a:r>
            <a:r>
              <a:rPr lang="tr-TR" b="0" dirty="0">
                <a:latin typeface="Andalus" pitchFamily="18" charset="-78"/>
                <a:cs typeface="Andalus" pitchFamily="18" charset="-78"/>
              </a:rPr>
              <a:t> </a:t>
            </a:r>
            <a:r>
              <a:rPr lang="tr-TR" b="0" dirty="0" err="1">
                <a:latin typeface="Andalus" pitchFamily="18" charset="-78"/>
                <a:cs typeface="Andalus" pitchFamily="18" charset="-78"/>
              </a:rPr>
              <a:t>chromatography</a:t>
            </a:r>
            <a:r>
              <a:rPr lang="tr-TR" b="0" dirty="0">
                <a:latin typeface="Andalus" pitchFamily="18" charset="-78"/>
                <a:cs typeface="Andalus" pitchFamily="18" charset="-78"/>
              </a:rPr>
              <a:t> </a:t>
            </a:r>
            <a:r>
              <a:rPr lang="tr-TR" b="0" dirty="0" err="1">
                <a:latin typeface="Andalus" pitchFamily="18" charset="-78"/>
                <a:cs typeface="Andalus" pitchFamily="18" charset="-78"/>
              </a:rPr>
              <a:t>using</a:t>
            </a:r>
            <a:r>
              <a:rPr lang="tr-TR" b="0" dirty="0">
                <a:latin typeface="Andalus" pitchFamily="18" charset="-78"/>
                <a:cs typeface="Andalus" pitchFamily="18" charset="-78"/>
              </a:rPr>
              <a:t> </a:t>
            </a:r>
            <a:r>
              <a:rPr lang="tr-TR" b="0" dirty="0" err="1">
                <a:latin typeface="Andalus" pitchFamily="18" charset="-78"/>
                <a:cs typeface="Andalus" pitchFamily="18" charset="-78"/>
              </a:rPr>
              <a:t>diode-array</a:t>
            </a:r>
            <a:r>
              <a:rPr lang="tr-TR" b="0" dirty="0">
                <a:latin typeface="Andalus" pitchFamily="18" charset="-78"/>
                <a:cs typeface="Andalus" pitchFamily="18" charset="-78"/>
              </a:rPr>
              <a:t> </a:t>
            </a:r>
            <a:r>
              <a:rPr lang="tr-TR" b="0" dirty="0" err="1">
                <a:latin typeface="Andalus" pitchFamily="18" charset="-78"/>
                <a:cs typeface="Andalus" pitchFamily="18" charset="-78"/>
              </a:rPr>
              <a:t>detection</a:t>
            </a:r>
            <a:r>
              <a:rPr lang="tr-TR" dirty="0">
                <a:latin typeface="Andalus" pitchFamily="18" charset="-78"/>
                <a:cs typeface="Andalus" pitchFamily="18" charset="-78"/>
              </a:rPr>
              <a:t>. </a:t>
            </a:r>
            <a:r>
              <a:rPr lang="tr-TR" dirty="0" err="1">
                <a:solidFill>
                  <a:srgbClr val="FF0000"/>
                </a:solidFill>
                <a:latin typeface="Andalus" pitchFamily="18" charset="-78"/>
                <a:cs typeface="Andalus" pitchFamily="18" charset="-78"/>
              </a:rPr>
              <a:t>Combinatorial</a:t>
            </a:r>
            <a:r>
              <a:rPr lang="tr-TR" dirty="0">
                <a:solidFill>
                  <a:srgbClr val="FF0000"/>
                </a:solidFill>
                <a:latin typeface="Andalus" pitchFamily="18" charset="-78"/>
                <a:cs typeface="Andalus" pitchFamily="18" charset="-78"/>
              </a:rPr>
              <a:t> </a:t>
            </a:r>
            <a:r>
              <a:rPr lang="tr-TR" dirty="0" err="1">
                <a:solidFill>
                  <a:srgbClr val="FF0000"/>
                </a:solidFill>
                <a:latin typeface="Andalus" pitchFamily="18" charset="-78"/>
                <a:cs typeface="Andalus" pitchFamily="18" charset="-78"/>
              </a:rPr>
              <a:t>Chemistry</a:t>
            </a:r>
            <a:r>
              <a:rPr lang="tr-TR" dirty="0">
                <a:solidFill>
                  <a:srgbClr val="FF0000"/>
                </a:solidFill>
                <a:latin typeface="Andalus" pitchFamily="18" charset="-78"/>
                <a:cs typeface="Andalus" pitchFamily="18" charset="-78"/>
              </a:rPr>
              <a:t> &amp; High </a:t>
            </a:r>
            <a:r>
              <a:rPr lang="tr-TR" dirty="0" err="1">
                <a:solidFill>
                  <a:srgbClr val="FF0000"/>
                </a:solidFill>
                <a:latin typeface="Andalus" pitchFamily="18" charset="-78"/>
                <a:cs typeface="Andalus" pitchFamily="18" charset="-78"/>
              </a:rPr>
              <a:t>Throughput</a:t>
            </a:r>
            <a:r>
              <a:rPr lang="tr-TR" dirty="0">
                <a:solidFill>
                  <a:srgbClr val="FF0000"/>
                </a:solidFill>
                <a:latin typeface="Andalus" pitchFamily="18" charset="-78"/>
                <a:cs typeface="Andalus" pitchFamily="18" charset="-78"/>
              </a:rPr>
              <a:t> </a:t>
            </a:r>
            <a:r>
              <a:rPr lang="tr-TR" dirty="0" err="1">
                <a:solidFill>
                  <a:srgbClr val="FF0000"/>
                </a:solidFill>
                <a:latin typeface="Andalus" pitchFamily="18" charset="-78"/>
                <a:cs typeface="Andalus" pitchFamily="18" charset="-78"/>
              </a:rPr>
              <a:t>Screening</a:t>
            </a:r>
            <a:r>
              <a:rPr lang="tr-TR" dirty="0">
                <a:latin typeface="Andalus" pitchFamily="18" charset="-78"/>
                <a:cs typeface="Andalus" pitchFamily="18" charset="-78"/>
              </a:rPr>
              <a:t>, </a:t>
            </a:r>
            <a:r>
              <a:rPr lang="tr-TR" b="0" dirty="0">
                <a:latin typeface="Andalus" pitchFamily="18" charset="-78"/>
                <a:cs typeface="Andalus" pitchFamily="18" charset="-78"/>
              </a:rPr>
              <a:t>16(2): 142-149. </a:t>
            </a:r>
            <a:endParaRPr lang="tr-TR" b="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669" y="1978692"/>
            <a:ext cx="8428310" cy="4474643"/>
          </a:xfrm>
          <a:prstGeom prst="rect">
            <a:avLst/>
          </a:prstGeom>
        </p:spPr>
      </p:pic>
    </p:spTree>
    <p:extLst>
      <p:ext uri="{BB962C8B-B14F-4D97-AF65-F5344CB8AC3E}">
        <p14:creationId xmlns:p14="http://schemas.microsoft.com/office/powerpoint/2010/main" val="1410042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755576" y="116632"/>
            <a:ext cx="7890240" cy="648072"/>
          </a:xfrm>
        </p:spPr>
        <p:txBody>
          <a:bodyPr>
            <a:normAutofit/>
          </a:bodyPr>
          <a:lstStyle/>
          <a:p>
            <a:r>
              <a:rPr lang="tr-TR" sz="2400" dirty="0">
                <a:solidFill>
                  <a:srgbClr val="00B050"/>
                </a:solidFill>
              </a:rPr>
              <a:t>Yasal Yönleriyle açık erişim Örnekler</a:t>
            </a:r>
            <a:endParaRPr lang="tr-TR" sz="2400" dirty="0"/>
          </a:p>
        </p:txBody>
      </p:sp>
      <p:sp>
        <p:nvSpPr>
          <p:cNvPr id="3" name="İçerik Yer Tutucusu 2"/>
          <p:cNvSpPr>
            <a:spLocks noGrp="1"/>
          </p:cNvSpPr>
          <p:nvPr>
            <p:ph idx="1"/>
          </p:nvPr>
        </p:nvSpPr>
        <p:spPr>
          <a:xfrm>
            <a:off x="467544" y="1124745"/>
            <a:ext cx="8424936" cy="720079"/>
          </a:xfrm>
        </p:spPr>
        <p:txBody>
          <a:bodyPr>
            <a:normAutofit fontScale="47500" lnSpcReduction="20000"/>
          </a:bodyPr>
          <a:lstStyle/>
          <a:p>
            <a:pPr algn="just"/>
            <a:r>
              <a:rPr lang="tr-TR" sz="2500" dirty="0" smtClean="0">
                <a:solidFill>
                  <a:srgbClr val="00B050"/>
                </a:solidFill>
                <a:latin typeface="Andalus" pitchFamily="18" charset="-78"/>
                <a:cs typeface="Andalus" pitchFamily="18" charset="-78"/>
              </a:rPr>
              <a:t>4) </a:t>
            </a:r>
            <a:r>
              <a:rPr lang="en-US" sz="2500" b="0" dirty="0" err="1">
                <a:latin typeface="Andalus" pitchFamily="18" charset="-78"/>
                <a:cs typeface="Andalus" pitchFamily="18" charset="-78"/>
              </a:rPr>
              <a:t>Aydın</a:t>
            </a:r>
            <a:r>
              <a:rPr lang="en-US" sz="2500" b="0" dirty="0">
                <a:latin typeface="Andalus" pitchFamily="18" charset="-78"/>
                <a:cs typeface="Andalus" pitchFamily="18" charset="-78"/>
              </a:rPr>
              <a:t>, S., </a:t>
            </a:r>
            <a:r>
              <a:rPr lang="en-US" sz="2500" b="0" dirty="0" err="1">
                <a:latin typeface="Andalus" pitchFamily="18" charset="-78"/>
                <a:cs typeface="Andalus" pitchFamily="18" charset="-78"/>
              </a:rPr>
              <a:t>Engin</a:t>
            </a:r>
            <a:r>
              <a:rPr lang="en-US" sz="2500" b="0" dirty="0">
                <a:latin typeface="Andalus" pitchFamily="18" charset="-78"/>
                <a:cs typeface="Andalus" pitchFamily="18" charset="-78"/>
              </a:rPr>
              <a:t>, M. </a:t>
            </a:r>
            <a:r>
              <a:rPr lang="en-US" sz="2500" b="0" dirty="0" err="1">
                <a:latin typeface="Andalus" pitchFamily="18" charset="-78"/>
                <a:cs typeface="Andalus" pitchFamily="18" charset="-78"/>
              </a:rPr>
              <a:t>ve</a:t>
            </a:r>
            <a:r>
              <a:rPr lang="en-US" sz="2500" b="0" dirty="0">
                <a:latin typeface="Andalus" pitchFamily="18" charset="-78"/>
                <a:cs typeface="Andalus" pitchFamily="18" charset="-78"/>
              </a:rPr>
              <a:t> </a:t>
            </a:r>
            <a:r>
              <a:rPr lang="en-US" sz="2500" dirty="0" err="1">
                <a:solidFill>
                  <a:srgbClr val="FF0000"/>
                </a:solidFill>
                <a:latin typeface="Andalus" pitchFamily="18" charset="-78"/>
                <a:cs typeface="Andalus" pitchFamily="18" charset="-78"/>
              </a:rPr>
              <a:t>Bircan</a:t>
            </a:r>
            <a:r>
              <a:rPr lang="en-US" sz="2500" dirty="0">
                <a:solidFill>
                  <a:srgbClr val="FF0000"/>
                </a:solidFill>
                <a:latin typeface="Andalus" pitchFamily="18" charset="-78"/>
                <a:cs typeface="Andalus" pitchFamily="18" charset="-78"/>
              </a:rPr>
              <a:t>, R., </a:t>
            </a:r>
            <a:r>
              <a:rPr lang="en-US" sz="2500" b="0" dirty="0">
                <a:latin typeface="Andalus" pitchFamily="18" charset="-78"/>
                <a:cs typeface="Andalus" pitchFamily="18" charset="-78"/>
              </a:rPr>
              <a:t>2002 : A Comparative Investigation of </a:t>
            </a:r>
            <a:r>
              <a:rPr lang="en-US" sz="2500" b="0" dirty="0" err="1">
                <a:latin typeface="Andalus" pitchFamily="18" charset="-78"/>
                <a:cs typeface="Andalus" pitchFamily="18" charset="-78"/>
              </a:rPr>
              <a:t>Acrobacter</a:t>
            </a:r>
            <a:r>
              <a:rPr lang="en-US" sz="2500" b="0" dirty="0">
                <a:latin typeface="Andalus" pitchFamily="18" charset="-78"/>
                <a:cs typeface="Andalus" pitchFamily="18" charset="-78"/>
              </a:rPr>
              <a:t> </a:t>
            </a:r>
            <a:r>
              <a:rPr lang="en-US" sz="2500" b="0" dirty="0" err="1">
                <a:latin typeface="Andalus" pitchFamily="18" charset="-78"/>
                <a:cs typeface="Andalus" pitchFamily="18" charset="-78"/>
              </a:rPr>
              <a:t>cryaeropphilus</a:t>
            </a:r>
            <a:r>
              <a:rPr lang="en-US" sz="2500" b="0" dirty="0">
                <a:latin typeface="Andalus" pitchFamily="18" charset="-78"/>
                <a:cs typeface="Andalus" pitchFamily="18" charset="-78"/>
              </a:rPr>
              <a:t> among Albino </a:t>
            </a:r>
            <a:endParaRPr lang="tr-TR" sz="2500" b="0" dirty="0" smtClean="0">
              <a:latin typeface="Andalus" pitchFamily="18" charset="-78"/>
              <a:cs typeface="Andalus" pitchFamily="18" charset="-78"/>
            </a:endParaRPr>
          </a:p>
          <a:p>
            <a:pPr algn="just"/>
            <a:r>
              <a:rPr lang="en-US" sz="2500" b="0" dirty="0" smtClean="0">
                <a:latin typeface="Andalus" pitchFamily="18" charset="-78"/>
                <a:cs typeface="Andalus" pitchFamily="18" charset="-78"/>
              </a:rPr>
              <a:t>Crosses </a:t>
            </a:r>
            <a:r>
              <a:rPr lang="en-US" sz="2500" b="0" dirty="0">
                <a:latin typeface="Andalus" pitchFamily="18" charset="-78"/>
                <a:cs typeface="Andalus" pitchFamily="18" charset="-78"/>
              </a:rPr>
              <a:t>and High-and Low-Body-Weight Rainbow Trout. </a:t>
            </a:r>
            <a:r>
              <a:rPr lang="en-US" sz="2500" dirty="0">
                <a:solidFill>
                  <a:srgbClr val="FF0000"/>
                </a:solidFill>
                <a:latin typeface="Andalus" pitchFamily="18" charset="-78"/>
                <a:cs typeface="Andalus" pitchFamily="18" charset="-78"/>
              </a:rPr>
              <a:t>Journal of Aquatic Animal Health, </a:t>
            </a:r>
            <a:r>
              <a:rPr lang="en-US" sz="2500" b="0" dirty="0">
                <a:latin typeface="Andalus" pitchFamily="18" charset="-78"/>
                <a:cs typeface="Andalus" pitchFamily="18" charset="-78"/>
              </a:rPr>
              <a:t>14 : 39-44.</a:t>
            </a:r>
            <a:br>
              <a:rPr lang="en-US" sz="2500" b="0" dirty="0">
                <a:latin typeface="Andalus" pitchFamily="18" charset="-78"/>
                <a:cs typeface="Andalus" pitchFamily="18" charset="-78"/>
              </a:rPr>
            </a:br>
            <a:endParaRPr lang="tr-TR" sz="2500" b="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00808"/>
            <a:ext cx="8208912" cy="4622059"/>
          </a:xfrm>
          <a:prstGeom prst="rect">
            <a:avLst/>
          </a:prstGeom>
        </p:spPr>
      </p:pic>
    </p:spTree>
    <p:extLst>
      <p:ext uri="{BB962C8B-B14F-4D97-AF65-F5344CB8AC3E}">
        <p14:creationId xmlns:p14="http://schemas.microsoft.com/office/powerpoint/2010/main" val="1832904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691680" y="260648"/>
            <a:ext cx="5791200" cy="467970"/>
          </a:xfrm>
        </p:spPr>
        <p:txBody>
          <a:bodyPr>
            <a:normAutofit fontScale="90000"/>
          </a:bodyPr>
          <a:lstStyle/>
          <a:p>
            <a:pPr algn="ctr"/>
            <a:r>
              <a:rPr lang="tr-TR" dirty="0" smtClean="0"/>
              <a:t>Kapsam</a:t>
            </a:r>
            <a:endParaRPr lang="tr-TR" dirty="0"/>
          </a:p>
        </p:txBody>
      </p:sp>
      <p:sp>
        <p:nvSpPr>
          <p:cNvPr id="3" name="Metin Yer Tutucusu 2"/>
          <p:cNvSpPr>
            <a:spLocks noGrp="1"/>
          </p:cNvSpPr>
          <p:nvPr>
            <p:ph type="body" idx="1"/>
          </p:nvPr>
        </p:nvSpPr>
        <p:spPr>
          <a:xfrm rot="19297723">
            <a:off x="1123338" y="781220"/>
            <a:ext cx="3291840" cy="639762"/>
          </a:xfrm>
        </p:spPr>
        <p:txBody>
          <a:bodyPr/>
          <a:lstStyle/>
          <a:p>
            <a:r>
              <a:rPr lang="tr-TR" sz="1400" dirty="0" smtClean="0">
                <a:solidFill>
                  <a:schemeClr val="tx2">
                    <a:lumMod val="50000"/>
                  </a:schemeClr>
                </a:solidFill>
              </a:rPr>
              <a:t>Açık Erişim</a:t>
            </a:r>
            <a:endParaRPr lang="tr-TR" sz="1400" dirty="0">
              <a:solidFill>
                <a:schemeClr val="tx2">
                  <a:lumMod val="50000"/>
                </a:schemeClr>
              </a:solidFill>
            </a:endParaRPr>
          </a:p>
        </p:txBody>
      </p:sp>
      <p:sp>
        <p:nvSpPr>
          <p:cNvPr id="5" name="Metin Yer Tutucusu 4"/>
          <p:cNvSpPr>
            <a:spLocks noGrp="1"/>
          </p:cNvSpPr>
          <p:nvPr>
            <p:ph type="body" sz="quarter" idx="3"/>
          </p:nvPr>
        </p:nvSpPr>
        <p:spPr>
          <a:xfrm rot="2547328">
            <a:off x="5387881" y="1954751"/>
            <a:ext cx="3291840" cy="495746"/>
          </a:xfrm>
        </p:spPr>
        <p:txBody>
          <a:bodyPr/>
          <a:lstStyle/>
          <a:p>
            <a:r>
              <a:rPr lang="tr-TR" sz="1400" dirty="0" smtClean="0">
                <a:solidFill>
                  <a:srgbClr val="002060"/>
                </a:solidFill>
              </a:rPr>
              <a:t>Kurumsal arşiv</a:t>
            </a:r>
            <a:endParaRPr lang="tr-TR" sz="1400" dirty="0">
              <a:solidFill>
                <a:srgbClr val="002060"/>
              </a:solidFill>
            </a:endParaRPr>
          </a:p>
        </p:txBody>
      </p:sp>
      <p:sp>
        <p:nvSpPr>
          <p:cNvPr id="8" name="Metin Yer Tutucusu 2"/>
          <p:cNvSpPr txBox="1">
            <a:spLocks/>
          </p:cNvSpPr>
          <p:nvPr/>
        </p:nvSpPr>
        <p:spPr>
          <a:xfrm rot="3339867">
            <a:off x="403834" y="4145166"/>
            <a:ext cx="3816424" cy="639762"/>
          </a:xfrm>
          <a:prstGeom prst="rect">
            <a:avLst/>
          </a:prstGeom>
        </p:spPr>
        <p:txBody>
          <a:bodyPr vert="horz" lIns="91440" tIns="45720" rIns="91440" bIns="45720" rtlCol="0" anchor="b">
            <a:noAutofit/>
          </a:bodyPr>
          <a:lstStyle>
            <a:lvl1pPr marL="0" indent="0" algn="l" defTabSz="914400" rtl="0" eaLnBrk="1" latinLnBrk="0" hangingPunct="1">
              <a:spcBef>
                <a:spcPct val="20000"/>
              </a:spcBef>
              <a:spcAft>
                <a:spcPts val="600"/>
              </a:spcAft>
              <a:buFont typeface="Arial" pitchFamily="34" charset="0"/>
              <a:buNone/>
              <a:defRPr sz="1800" b="0" kern="1200" cap="all" spc="100" baseline="0">
                <a:solidFill>
                  <a:schemeClr val="tx1"/>
                </a:solidFill>
                <a:latin typeface="+mj-lt"/>
                <a:ea typeface="+mn-ea"/>
                <a:cs typeface="+mn-cs"/>
              </a:defRPr>
            </a:lvl1pPr>
            <a:lvl2pPr marL="457200" indent="0" algn="l" defTabSz="914400" rtl="0" eaLnBrk="1" latinLnBrk="0" hangingPunct="1">
              <a:spcBef>
                <a:spcPct val="20000"/>
              </a:spcBef>
              <a:buClr>
                <a:schemeClr val="tx2"/>
              </a:buClr>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Clr>
                <a:schemeClr val="tx2"/>
              </a:buClr>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Clr>
                <a:schemeClr val="tx2"/>
              </a:buClr>
              <a:buFont typeface="Arial" pitchFamily="34" charset="0"/>
              <a:buNone/>
              <a:defRPr sz="1600" b="1" kern="1200" baseline="0">
                <a:solidFill>
                  <a:schemeClr val="tx1"/>
                </a:solidFill>
                <a:latin typeface="+mn-lt"/>
                <a:ea typeface="+mn-ea"/>
                <a:cs typeface="+mn-cs"/>
              </a:defRPr>
            </a:lvl5pPr>
            <a:lvl6pPr marL="22860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9pPr>
          </a:lstStyle>
          <a:p>
            <a:r>
              <a:rPr lang="tr-TR" sz="1200" dirty="0" smtClean="0">
                <a:solidFill>
                  <a:srgbClr val="00B050"/>
                </a:solidFill>
              </a:rPr>
              <a:t>Yasal Yönleriyle Açık Erişim </a:t>
            </a:r>
            <a:endParaRPr lang="tr-TR" sz="1200" dirty="0">
              <a:solidFill>
                <a:srgbClr val="00B050"/>
              </a:solidFill>
            </a:endParaRPr>
          </a:p>
        </p:txBody>
      </p:sp>
      <p:sp>
        <p:nvSpPr>
          <p:cNvPr id="9" name="İçerik Yer Tutucusu 3"/>
          <p:cNvSpPr txBox="1">
            <a:spLocks/>
          </p:cNvSpPr>
          <p:nvPr/>
        </p:nvSpPr>
        <p:spPr>
          <a:xfrm>
            <a:off x="653464" y="3789040"/>
            <a:ext cx="3600400" cy="1656184"/>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4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6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tr-TR" sz="1400" dirty="0" smtClean="0">
                <a:latin typeface="Andalus" pitchFamily="18" charset="-78"/>
                <a:cs typeface="Andalus" pitchFamily="18" charset="-78"/>
              </a:rPr>
              <a:t> </a:t>
            </a:r>
            <a:endParaRPr lang="tr-TR" dirty="0"/>
          </a:p>
        </p:txBody>
      </p:sp>
      <p:sp>
        <p:nvSpPr>
          <p:cNvPr id="10" name="Metin Yer Tutucusu 4"/>
          <p:cNvSpPr txBox="1">
            <a:spLocks/>
          </p:cNvSpPr>
          <p:nvPr/>
        </p:nvSpPr>
        <p:spPr>
          <a:xfrm rot="18517843">
            <a:off x="4975792" y="3990845"/>
            <a:ext cx="3939912" cy="532021"/>
          </a:xfrm>
          <a:prstGeom prst="rect">
            <a:avLst/>
          </a:prstGeom>
        </p:spPr>
        <p:txBody>
          <a:bodyPr vert="horz" lIns="91440" tIns="45720" rIns="91440" bIns="45720" rtlCol="0" anchor="b">
            <a:noAutofit/>
          </a:bodyPr>
          <a:lstStyle>
            <a:lvl1pPr marL="0" indent="0" algn="l" defTabSz="914400" rtl="0" eaLnBrk="1" latinLnBrk="0" hangingPunct="1">
              <a:spcBef>
                <a:spcPct val="20000"/>
              </a:spcBef>
              <a:spcAft>
                <a:spcPts val="600"/>
              </a:spcAft>
              <a:buFont typeface="Arial" pitchFamily="34" charset="0"/>
              <a:buNone/>
              <a:defRPr lang="en-US" sz="1800" b="0" kern="1200" cap="all" spc="100" baseline="0" dirty="0" smtClean="0">
                <a:solidFill>
                  <a:schemeClr val="tx1"/>
                </a:solidFill>
                <a:latin typeface="+mj-lt"/>
                <a:ea typeface="+mn-ea"/>
                <a:cs typeface="+mn-cs"/>
              </a:defRPr>
            </a:lvl1pPr>
            <a:lvl2pPr marL="457200" indent="0" algn="l" defTabSz="914400" rtl="0" eaLnBrk="1" latinLnBrk="0" hangingPunct="1">
              <a:spcBef>
                <a:spcPct val="20000"/>
              </a:spcBef>
              <a:buClr>
                <a:schemeClr val="tx2"/>
              </a:buClr>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Clr>
                <a:schemeClr val="tx2"/>
              </a:buClr>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Clr>
                <a:schemeClr val="tx2"/>
              </a:buClr>
              <a:buFont typeface="Arial" pitchFamily="34" charset="0"/>
              <a:buNone/>
              <a:defRPr sz="1600" b="1" kern="1200" baseline="0">
                <a:solidFill>
                  <a:schemeClr val="tx1"/>
                </a:solidFill>
                <a:latin typeface="+mn-lt"/>
                <a:ea typeface="+mn-ea"/>
                <a:cs typeface="+mn-cs"/>
              </a:defRPr>
            </a:lvl5pPr>
            <a:lvl6pPr marL="22860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9pPr>
          </a:lstStyle>
          <a:p>
            <a:r>
              <a:rPr lang="tr-TR" sz="1400" dirty="0" smtClean="0">
                <a:solidFill>
                  <a:srgbClr val="00B0F0"/>
                </a:solidFill>
              </a:rPr>
              <a:t>Sistem kurulduktan sonra</a:t>
            </a:r>
            <a:endParaRPr lang="tr-TR" sz="1400" dirty="0">
              <a:solidFill>
                <a:srgbClr val="00B0F0"/>
              </a:solidFill>
            </a:endParaRPr>
          </a:p>
        </p:txBody>
      </p:sp>
      <p:sp>
        <p:nvSpPr>
          <p:cNvPr id="11" name="İçerik Yer Tutucusu 5"/>
          <p:cNvSpPr txBox="1">
            <a:spLocks/>
          </p:cNvSpPr>
          <p:nvPr/>
        </p:nvSpPr>
        <p:spPr>
          <a:xfrm>
            <a:off x="4788024" y="3803534"/>
            <a:ext cx="3888432" cy="2484276"/>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4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6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endParaRPr lang="tr-TR" sz="1400" dirty="0"/>
          </a:p>
          <a:p>
            <a:endParaRPr lang="tr-TR" dirty="0"/>
          </a:p>
        </p:txBody>
      </p:sp>
      <p:sp>
        <p:nvSpPr>
          <p:cNvPr id="14" name="Metin Yer Tutucusu 2"/>
          <p:cNvSpPr txBox="1">
            <a:spLocks/>
          </p:cNvSpPr>
          <p:nvPr/>
        </p:nvSpPr>
        <p:spPr>
          <a:xfrm>
            <a:off x="1920361" y="2551884"/>
            <a:ext cx="5476535" cy="639762"/>
          </a:xfrm>
          <a:prstGeom prst="rect">
            <a:avLst/>
          </a:prstGeom>
        </p:spPr>
        <p:txBody>
          <a:bodyPr vert="horz" lIns="91440" tIns="45720" rIns="91440" bIns="45720" rtlCol="0" anchor="b">
            <a:noAutofit/>
          </a:bodyPr>
          <a:lstStyle>
            <a:lvl1pPr marL="0" indent="0" algn="l" defTabSz="914400" rtl="0" eaLnBrk="1" latinLnBrk="0" hangingPunct="1">
              <a:spcBef>
                <a:spcPct val="20000"/>
              </a:spcBef>
              <a:spcAft>
                <a:spcPts val="600"/>
              </a:spcAft>
              <a:buFont typeface="Arial" pitchFamily="34" charset="0"/>
              <a:buNone/>
              <a:defRPr sz="1800" b="0" kern="1200" cap="all" spc="100" baseline="0">
                <a:solidFill>
                  <a:schemeClr val="tx1"/>
                </a:solidFill>
                <a:latin typeface="+mj-lt"/>
                <a:ea typeface="+mn-ea"/>
                <a:cs typeface="+mn-cs"/>
              </a:defRPr>
            </a:lvl1pPr>
            <a:lvl2pPr marL="457200" indent="0" algn="l" defTabSz="914400" rtl="0" eaLnBrk="1" latinLnBrk="0" hangingPunct="1">
              <a:spcBef>
                <a:spcPct val="20000"/>
              </a:spcBef>
              <a:buClr>
                <a:schemeClr val="tx2"/>
              </a:buClr>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Clr>
                <a:schemeClr val="tx2"/>
              </a:buClr>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Clr>
                <a:schemeClr val="tx2"/>
              </a:buClr>
              <a:buFont typeface="Arial" pitchFamily="34" charset="0"/>
              <a:buNone/>
              <a:defRPr sz="1600" b="1" kern="1200" baseline="0">
                <a:solidFill>
                  <a:schemeClr val="tx1"/>
                </a:solidFill>
                <a:latin typeface="+mn-lt"/>
                <a:ea typeface="+mn-ea"/>
                <a:cs typeface="+mn-cs"/>
              </a:defRPr>
            </a:lvl5pPr>
            <a:lvl6pPr marL="22860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9pPr>
          </a:lstStyle>
          <a:p>
            <a:r>
              <a:rPr lang="tr-TR" sz="1400" dirty="0" smtClean="0">
                <a:solidFill>
                  <a:srgbClr val="FF0000"/>
                </a:solidFill>
              </a:rPr>
              <a:t>AKADEMİSYENLERİMİZDEN BEKLENTİLERİMİZ</a:t>
            </a:r>
            <a:endParaRPr lang="tr-TR" sz="1400" dirty="0">
              <a:solidFill>
                <a:srgbClr val="FF0000"/>
              </a:solidFill>
            </a:endParaRPr>
          </a:p>
        </p:txBody>
      </p:sp>
      <p:sp>
        <p:nvSpPr>
          <p:cNvPr id="15" name="Metin Yer Tutucusu 2"/>
          <p:cNvSpPr txBox="1">
            <a:spLocks/>
          </p:cNvSpPr>
          <p:nvPr/>
        </p:nvSpPr>
        <p:spPr>
          <a:xfrm>
            <a:off x="2312046" y="5805264"/>
            <a:ext cx="4088489" cy="639762"/>
          </a:xfrm>
          <a:prstGeom prst="rect">
            <a:avLst/>
          </a:prstGeom>
        </p:spPr>
        <p:txBody>
          <a:bodyPr vert="horz" lIns="91440" tIns="45720" rIns="91440" bIns="45720" rtlCol="0" anchor="b">
            <a:noAutofit/>
          </a:bodyPr>
          <a:lstStyle>
            <a:lvl1pPr marL="0" indent="0" algn="l" defTabSz="914400" rtl="0" eaLnBrk="1" latinLnBrk="0" hangingPunct="1">
              <a:spcBef>
                <a:spcPct val="20000"/>
              </a:spcBef>
              <a:spcAft>
                <a:spcPts val="600"/>
              </a:spcAft>
              <a:buFont typeface="Arial" pitchFamily="34" charset="0"/>
              <a:buNone/>
              <a:defRPr sz="1800" b="0" kern="1200" cap="all" spc="100" baseline="0">
                <a:solidFill>
                  <a:schemeClr val="tx1"/>
                </a:solidFill>
                <a:latin typeface="+mj-lt"/>
                <a:ea typeface="+mn-ea"/>
                <a:cs typeface="+mn-cs"/>
              </a:defRPr>
            </a:lvl1pPr>
            <a:lvl2pPr marL="457200" indent="0" algn="l" defTabSz="914400" rtl="0" eaLnBrk="1" latinLnBrk="0" hangingPunct="1">
              <a:spcBef>
                <a:spcPct val="20000"/>
              </a:spcBef>
              <a:buClr>
                <a:schemeClr val="tx2"/>
              </a:buClr>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Clr>
                <a:schemeClr val="tx2"/>
              </a:buClr>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Clr>
                <a:schemeClr val="tx2"/>
              </a:buClr>
              <a:buFont typeface="Arial" pitchFamily="34" charset="0"/>
              <a:buNone/>
              <a:defRPr sz="1600" b="1" kern="1200" baseline="0">
                <a:solidFill>
                  <a:schemeClr val="tx1"/>
                </a:solidFill>
                <a:latin typeface="+mn-lt"/>
                <a:ea typeface="+mn-ea"/>
                <a:cs typeface="+mn-cs"/>
              </a:defRPr>
            </a:lvl5pPr>
            <a:lvl6pPr marL="22860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Clr>
                <a:schemeClr val="tx2"/>
              </a:buClr>
              <a:buFont typeface="Arial" pitchFamily="34" charset="0"/>
              <a:buNone/>
              <a:defRPr sz="1600" b="1" kern="1200">
                <a:solidFill>
                  <a:schemeClr val="tx1"/>
                </a:solidFill>
                <a:latin typeface="+mn-lt"/>
                <a:ea typeface="+mn-ea"/>
                <a:cs typeface="+mn-cs"/>
              </a:defRPr>
            </a:lvl9pPr>
          </a:lstStyle>
          <a:p>
            <a:r>
              <a:rPr lang="tr-TR" sz="1400" dirty="0" smtClean="0">
                <a:solidFill>
                  <a:schemeClr val="tx2">
                    <a:lumMod val="50000"/>
                  </a:schemeClr>
                </a:solidFill>
              </a:rPr>
              <a:t>BU SÜREÇTE MERKEZ KÜTÜPHANE</a:t>
            </a:r>
            <a:endParaRPr lang="tr-TR" sz="1400" dirty="0">
              <a:solidFill>
                <a:schemeClr val="tx2">
                  <a:lumMod val="50000"/>
                </a:schemeClr>
              </a:solidFill>
            </a:endParaRPr>
          </a:p>
        </p:txBody>
      </p:sp>
    </p:spTree>
    <p:extLst>
      <p:ext uri="{BB962C8B-B14F-4D97-AF65-F5344CB8AC3E}">
        <p14:creationId xmlns:p14="http://schemas.microsoft.com/office/powerpoint/2010/main" val="166626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188640"/>
            <a:ext cx="8435280" cy="831622"/>
          </a:xfrm>
        </p:spPr>
        <p:txBody>
          <a:bodyPr/>
          <a:lstStyle/>
          <a:p>
            <a:r>
              <a:rPr lang="tr-TR" dirty="0">
                <a:solidFill>
                  <a:srgbClr val="00B050"/>
                </a:solidFill>
              </a:rPr>
              <a:t>Yasal Yönleriyle açık erişim</a:t>
            </a:r>
            <a:endParaRPr lang="tr-TR" dirty="0"/>
          </a:p>
        </p:txBody>
      </p:sp>
      <p:sp>
        <p:nvSpPr>
          <p:cNvPr id="3" name="İçerik Yer Tutucusu 2"/>
          <p:cNvSpPr>
            <a:spLocks noGrp="1"/>
          </p:cNvSpPr>
          <p:nvPr>
            <p:ph idx="1"/>
          </p:nvPr>
        </p:nvSpPr>
        <p:spPr>
          <a:xfrm>
            <a:off x="467544" y="1340768"/>
            <a:ext cx="7620000" cy="4373563"/>
          </a:xfrm>
        </p:spPr>
        <p:txBody>
          <a:bodyPr>
            <a:normAutofit fontScale="77500" lnSpcReduction="20000"/>
          </a:bodyPr>
          <a:lstStyle/>
          <a:p>
            <a:r>
              <a:rPr lang="tr-TR" sz="2600" dirty="0">
                <a:solidFill>
                  <a:srgbClr val="00B050"/>
                </a:solidFill>
              </a:rPr>
              <a:t>Bir yayını kurumsal arşive koyarken yasal kontrol noktaları</a:t>
            </a:r>
            <a:r>
              <a:rPr lang="tr-TR" sz="2600" dirty="0" smtClean="0">
                <a:solidFill>
                  <a:srgbClr val="00B050"/>
                </a:solidFill>
              </a:rPr>
              <a:t>:</a:t>
            </a:r>
          </a:p>
          <a:p>
            <a:endParaRPr lang="tr-TR" sz="2600" dirty="0">
              <a:solidFill>
                <a:srgbClr val="00B050"/>
              </a:solidFill>
            </a:endParaRPr>
          </a:p>
          <a:p>
            <a:r>
              <a:rPr lang="tr-TR" sz="3200" b="0" dirty="0" smtClean="0"/>
              <a:t>• </a:t>
            </a:r>
            <a:r>
              <a:rPr lang="tr-TR" sz="3100" b="0" dirty="0"/>
              <a:t>Elektronik ortamda paylaşım koşulları</a:t>
            </a:r>
          </a:p>
          <a:p>
            <a:r>
              <a:rPr lang="tr-TR" sz="3100" b="0" dirty="0"/>
              <a:t>• Yazarın elektronik ortamda paylaşım, kullanım hakları</a:t>
            </a:r>
          </a:p>
          <a:p>
            <a:r>
              <a:rPr lang="tr-TR" sz="3100" b="0" dirty="0"/>
              <a:t>• Yayıncı politikası</a:t>
            </a:r>
          </a:p>
          <a:p>
            <a:r>
              <a:rPr lang="tr-TR" sz="3100" b="0" dirty="0"/>
              <a:t>• Fon sağlayıcı kuruluşun politikası; ambargo varlığı</a:t>
            </a:r>
          </a:p>
          <a:p>
            <a:r>
              <a:rPr lang="tr-TR" sz="3100" b="0" dirty="0"/>
              <a:t>• Yayının son baskısının arşivlenmesi</a:t>
            </a:r>
          </a:p>
          <a:p>
            <a:r>
              <a:rPr lang="tr-TR" sz="3100" b="0" dirty="0"/>
              <a:t>• </a:t>
            </a:r>
            <a:r>
              <a:rPr lang="tr-TR" sz="3100" b="0" dirty="0" err="1"/>
              <a:t>Metadata</a:t>
            </a:r>
            <a:r>
              <a:rPr lang="tr-TR" sz="3100" b="0" dirty="0"/>
              <a:t> kaydının tamlığı ve doğruluğu</a:t>
            </a:r>
          </a:p>
          <a:p>
            <a:r>
              <a:rPr lang="tr-TR" sz="3100" b="0" dirty="0"/>
              <a:t>• Yayıncı baskısına link verilmesi</a:t>
            </a:r>
            <a:endParaRPr lang="tr-TR" sz="31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a:p>
            <a:endParaRPr lang="tr-TR" sz="2400" dirty="0" smtClean="0">
              <a:solidFill>
                <a:srgbClr val="00B050"/>
              </a:solidFill>
              <a:latin typeface="Andalus" pitchFamily="18" charset="-78"/>
              <a:cs typeface="Andalus" pitchFamily="18" charset="-78"/>
            </a:endParaRPr>
          </a:p>
        </p:txBody>
      </p:sp>
    </p:spTree>
    <p:extLst>
      <p:ext uri="{BB962C8B-B14F-4D97-AF65-F5344CB8AC3E}">
        <p14:creationId xmlns:p14="http://schemas.microsoft.com/office/powerpoint/2010/main" val="412169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16632"/>
            <a:ext cx="7427168" cy="1155576"/>
          </a:xfrm>
        </p:spPr>
        <p:txBody>
          <a:bodyPr>
            <a:normAutofit fontScale="90000"/>
          </a:bodyPr>
          <a:lstStyle/>
          <a:p>
            <a:r>
              <a:rPr lang="tr-TR" dirty="0">
                <a:solidFill>
                  <a:srgbClr val="00B0F0"/>
                </a:solidFill>
              </a:rPr>
              <a:t>Sistem kurulduktan sonra</a:t>
            </a:r>
            <a:br>
              <a:rPr lang="tr-TR" dirty="0">
                <a:solidFill>
                  <a:srgbClr val="00B0F0"/>
                </a:solidFill>
              </a:rPr>
            </a:br>
            <a:endParaRPr lang="tr-TR" dirty="0"/>
          </a:p>
        </p:txBody>
      </p:sp>
      <p:sp>
        <p:nvSpPr>
          <p:cNvPr id="3" name="İçerik Yer Tutucusu 2"/>
          <p:cNvSpPr>
            <a:spLocks noGrp="1"/>
          </p:cNvSpPr>
          <p:nvPr>
            <p:ph idx="1"/>
          </p:nvPr>
        </p:nvSpPr>
        <p:spPr>
          <a:xfrm>
            <a:off x="467544" y="980728"/>
            <a:ext cx="7848872" cy="5184576"/>
          </a:xfrm>
        </p:spPr>
        <p:txBody>
          <a:bodyPr>
            <a:normAutofit/>
          </a:bodyPr>
          <a:lstStyle/>
          <a:p>
            <a:pPr marL="342900" indent="-342900">
              <a:buFont typeface="Wingdings" pitchFamily="2" charset="2"/>
              <a:buChar char="ü"/>
            </a:pPr>
            <a:r>
              <a:rPr lang="tr-TR" dirty="0" smtClean="0">
                <a:solidFill>
                  <a:srgbClr val="FF0000"/>
                </a:solidFill>
              </a:rPr>
              <a:t>YÖK </a:t>
            </a:r>
            <a:r>
              <a:rPr lang="tr-TR" dirty="0">
                <a:solidFill>
                  <a:srgbClr val="FF0000"/>
                </a:solidFill>
              </a:rPr>
              <a:t>Ulusal Akademik </a:t>
            </a:r>
            <a:r>
              <a:rPr lang="tr-TR" dirty="0" smtClean="0">
                <a:solidFill>
                  <a:srgbClr val="FF0000"/>
                </a:solidFill>
              </a:rPr>
              <a:t>Arşivi</a:t>
            </a:r>
          </a:p>
          <a:p>
            <a:pPr marL="342900" indent="-342900" algn="just">
              <a:buFont typeface="Wingdings" pitchFamily="2" charset="2"/>
              <a:buChar char="ü"/>
            </a:pPr>
            <a:r>
              <a:rPr lang="tr-TR" u="sng" dirty="0" err="1" smtClean="0">
                <a:solidFill>
                  <a:srgbClr val="FF0000"/>
                </a:solidFill>
              </a:rPr>
              <a:t>OpenAIRE</a:t>
            </a:r>
            <a:r>
              <a:rPr lang="tr-TR" dirty="0">
                <a:solidFill>
                  <a:srgbClr val="FF0000"/>
                </a:solidFill>
              </a:rPr>
              <a:t>:</a:t>
            </a:r>
            <a:r>
              <a:rPr lang="tr-TR" dirty="0" smtClean="0">
                <a:solidFill>
                  <a:srgbClr val="FF0000"/>
                </a:solidFill>
              </a:rPr>
              <a:t> </a:t>
            </a:r>
          </a:p>
          <a:p>
            <a:pPr algn="just"/>
            <a:r>
              <a:rPr lang="tr-TR" sz="1600" dirty="0" smtClean="0"/>
              <a:t>Avrupa </a:t>
            </a:r>
            <a:r>
              <a:rPr lang="tr-TR" sz="1600" dirty="0"/>
              <a:t>Birliği 7. Çerçeve Programı ve Avrupa Araştırma Konseyi destekli makalelerin tanımlanması, saklanması, erişimi ve görüntülenmesi için kurulan bir ara yüz ve destek mekanizmasıdır</a:t>
            </a:r>
            <a:r>
              <a:rPr lang="tr-TR" sz="1600" dirty="0" smtClean="0"/>
              <a:t>.</a:t>
            </a:r>
          </a:p>
          <a:p>
            <a:pPr algn="just"/>
            <a:endParaRPr lang="tr-TR" sz="1600" dirty="0" smtClean="0"/>
          </a:p>
          <a:p>
            <a:pPr marL="342900" indent="-342900">
              <a:buFont typeface="Wingdings" pitchFamily="2" charset="2"/>
              <a:buChar char="ü"/>
            </a:pPr>
            <a:r>
              <a:rPr lang="tr-TR" u="sng" dirty="0" err="1">
                <a:solidFill>
                  <a:srgbClr val="FF0000"/>
                </a:solidFill>
              </a:rPr>
              <a:t>OpenDOAR</a:t>
            </a:r>
            <a:r>
              <a:rPr lang="tr-TR" dirty="0" smtClean="0">
                <a:solidFill>
                  <a:srgbClr val="FF0000"/>
                </a:solidFill>
              </a:rPr>
              <a:t>: </a:t>
            </a:r>
            <a:r>
              <a:rPr lang="tr-TR" sz="1000" dirty="0" err="1">
                <a:solidFill>
                  <a:srgbClr val="FF0000"/>
                </a:solidFill>
              </a:rPr>
              <a:t>The</a:t>
            </a:r>
            <a:r>
              <a:rPr lang="tr-TR" sz="1000" dirty="0">
                <a:solidFill>
                  <a:srgbClr val="FF0000"/>
                </a:solidFill>
              </a:rPr>
              <a:t> Directory of Open Access </a:t>
            </a:r>
            <a:r>
              <a:rPr lang="tr-TR" sz="1000" dirty="0" err="1">
                <a:solidFill>
                  <a:srgbClr val="FF0000"/>
                </a:solidFill>
              </a:rPr>
              <a:t>Repositories</a:t>
            </a:r>
            <a:r>
              <a:rPr lang="tr-TR" sz="1000" dirty="0">
                <a:solidFill>
                  <a:srgbClr val="FF0000"/>
                </a:solidFill>
              </a:rPr>
              <a:t> </a:t>
            </a:r>
            <a:r>
              <a:rPr lang="tr-TR" sz="1000" dirty="0" smtClean="0">
                <a:solidFill>
                  <a:srgbClr val="FF0000"/>
                </a:solidFill>
              </a:rPr>
              <a:t> </a:t>
            </a:r>
            <a:r>
              <a:rPr lang="tr-TR" sz="1800" dirty="0" smtClean="0">
                <a:solidFill>
                  <a:srgbClr val="FF0000"/>
                </a:solidFill>
              </a:rPr>
              <a:t>(</a:t>
            </a:r>
            <a:r>
              <a:rPr lang="tr-TR" sz="1800" dirty="0">
                <a:solidFill>
                  <a:srgbClr val="FF0000"/>
                </a:solidFill>
              </a:rPr>
              <a:t>Açık Erişim Depoları Dizini)</a:t>
            </a:r>
          </a:p>
          <a:p>
            <a:r>
              <a:rPr lang="tr-TR" dirty="0">
                <a:solidFill>
                  <a:srgbClr val="00B0F0"/>
                </a:solidFill>
              </a:rPr>
              <a:t> </a:t>
            </a:r>
            <a:r>
              <a:rPr lang="tr-TR" sz="1600" dirty="0" smtClean="0"/>
              <a:t>Kurumsal </a:t>
            </a:r>
            <a:r>
              <a:rPr lang="tr-TR" sz="1600" dirty="0"/>
              <a:t>açık arşiv sitelerinin listesini veren ve içerikleri üzerinde toplu arama yapamaya aracılık eden bir dizindir</a:t>
            </a:r>
            <a:r>
              <a:rPr lang="tr-TR" sz="1600" dirty="0" smtClean="0"/>
              <a:t>.</a:t>
            </a:r>
          </a:p>
          <a:p>
            <a:endParaRPr lang="tr-TR" sz="1600" dirty="0" smtClean="0"/>
          </a:p>
          <a:p>
            <a:pPr marL="342900" indent="-342900">
              <a:buFont typeface="Wingdings" pitchFamily="2" charset="2"/>
              <a:buChar char="ü"/>
            </a:pPr>
            <a:r>
              <a:rPr lang="tr-TR" u="sng" dirty="0">
                <a:solidFill>
                  <a:srgbClr val="FF0000"/>
                </a:solidFill>
              </a:rPr>
              <a:t>ROAR</a:t>
            </a:r>
            <a:r>
              <a:rPr lang="tr-TR" dirty="0">
                <a:solidFill>
                  <a:srgbClr val="FF0000"/>
                </a:solidFill>
              </a:rPr>
              <a:t>: </a:t>
            </a:r>
            <a:r>
              <a:rPr lang="tr-TR" sz="1200" u="sng" dirty="0" err="1">
                <a:solidFill>
                  <a:srgbClr val="FF0000"/>
                </a:solidFill>
              </a:rPr>
              <a:t>Registry</a:t>
            </a:r>
            <a:r>
              <a:rPr lang="tr-TR" sz="1200" u="sng" dirty="0">
                <a:solidFill>
                  <a:srgbClr val="FF0000"/>
                </a:solidFill>
              </a:rPr>
              <a:t> of Open Access </a:t>
            </a:r>
            <a:r>
              <a:rPr lang="tr-TR" sz="1200" u="sng" dirty="0" err="1">
                <a:solidFill>
                  <a:srgbClr val="FF0000"/>
                </a:solidFill>
              </a:rPr>
              <a:t>Repositories</a:t>
            </a:r>
            <a:r>
              <a:rPr lang="tr-TR" u="sng" dirty="0">
                <a:solidFill>
                  <a:srgbClr val="FF0000"/>
                </a:solidFill>
              </a:rPr>
              <a:t> </a:t>
            </a:r>
            <a:r>
              <a:rPr lang="tr-TR" sz="1800" u="sng" dirty="0">
                <a:solidFill>
                  <a:srgbClr val="FF0000"/>
                </a:solidFill>
              </a:rPr>
              <a:t>(</a:t>
            </a:r>
            <a:r>
              <a:rPr lang="tr-TR" sz="1800" dirty="0">
                <a:solidFill>
                  <a:srgbClr val="FF0000"/>
                </a:solidFill>
              </a:rPr>
              <a:t>Açık Erişim</a:t>
            </a:r>
            <a:r>
              <a:rPr lang="tr-TR" sz="1800" u="sng" dirty="0">
                <a:solidFill>
                  <a:srgbClr val="FF0000"/>
                </a:solidFill>
              </a:rPr>
              <a:t> </a:t>
            </a:r>
            <a:r>
              <a:rPr lang="tr-TR" sz="1800" dirty="0">
                <a:solidFill>
                  <a:srgbClr val="FF0000"/>
                </a:solidFill>
              </a:rPr>
              <a:t>Depoları</a:t>
            </a:r>
            <a:r>
              <a:rPr lang="tr-TR" sz="1800" u="sng" dirty="0">
                <a:solidFill>
                  <a:srgbClr val="FF0000"/>
                </a:solidFill>
              </a:rPr>
              <a:t> </a:t>
            </a:r>
            <a:r>
              <a:rPr lang="tr-TR" sz="1800" dirty="0">
                <a:solidFill>
                  <a:srgbClr val="FF0000"/>
                </a:solidFill>
              </a:rPr>
              <a:t>Kayıtları)</a:t>
            </a:r>
          </a:p>
          <a:p>
            <a:r>
              <a:rPr lang="tr-TR" dirty="0"/>
              <a:t> </a:t>
            </a:r>
            <a:r>
              <a:rPr lang="tr-TR" sz="1600" dirty="0" smtClean="0"/>
              <a:t>Tüm </a:t>
            </a:r>
            <a:r>
              <a:rPr lang="tr-TR" sz="1600" dirty="0"/>
              <a:t>akademik konu alanlarında yayınlanmış serbest erişimli dijital kaynakları toplu olarak bir arada sunan ve AB Araştırma Komisyonu tarafından desteklenen bir işbirliği projesidir.</a:t>
            </a:r>
          </a:p>
          <a:p>
            <a:endParaRPr lang="tr-TR" dirty="0"/>
          </a:p>
          <a:p>
            <a:pPr marL="342900" indent="-342900" algn="just">
              <a:buFont typeface="Wingdings" pitchFamily="2" charset="2"/>
              <a:buChar char="ü"/>
            </a:pPr>
            <a:endParaRPr lang="tr-TR" dirty="0"/>
          </a:p>
          <a:p>
            <a:pPr marL="342900" indent="-342900">
              <a:buFont typeface="Wingdings" pitchFamily="2" charset="2"/>
              <a:buChar char="ü"/>
            </a:pPr>
            <a:endParaRPr lang="tr-TR" dirty="0">
              <a:solidFill>
                <a:srgbClr val="00B0F0"/>
              </a:solidFill>
            </a:endParaRPr>
          </a:p>
        </p:txBody>
      </p:sp>
    </p:spTree>
    <p:extLst>
      <p:ext uri="{BB962C8B-B14F-4D97-AF65-F5344CB8AC3E}">
        <p14:creationId xmlns:p14="http://schemas.microsoft.com/office/powerpoint/2010/main" val="42261259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87624" y="116632"/>
            <a:ext cx="7427168" cy="867544"/>
          </a:xfrm>
        </p:spPr>
        <p:txBody>
          <a:bodyPr>
            <a:normAutofit/>
          </a:bodyPr>
          <a:lstStyle/>
          <a:p>
            <a:r>
              <a:rPr lang="tr-TR" sz="2800" dirty="0" smtClean="0">
                <a:solidFill>
                  <a:srgbClr val="002060"/>
                </a:solidFill>
              </a:rPr>
              <a:t>Bu süreçte MERKEZ KÜTÜPHANE</a:t>
            </a:r>
            <a:endParaRPr lang="tr-TR" sz="2800" dirty="0">
              <a:solidFill>
                <a:srgbClr val="002060"/>
              </a:solidFill>
            </a:endParaRPr>
          </a:p>
        </p:txBody>
      </p:sp>
      <p:sp>
        <p:nvSpPr>
          <p:cNvPr id="3" name="İçerik Yer Tutucusu 2"/>
          <p:cNvSpPr>
            <a:spLocks noGrp="1"/>
          </p:cNvSpPr>
          <p:nvPr>
            <p:ph idx="1"/>
          </p:nvPr>
        </p:nvSpPr>
        <p:spPr>
          <a:xfrm>
            <a:off x="467544" y="1340768"/>
            <a:ext cx="7848872" cy="5184576"/>
          </a:xfrm>
        </p:spPr>
        <p:txBody>
          <a:bodyPr>
            <a:normAutofit/>
          </a:bodyPr>
          <a:lstStyle/>
          <a:p>
            <a:pPr marL="342900" indent="-342900">
              <a:buFont typeface="Wingdings" pitchFamily="2" charset="2"/>
              <a:buChar char="ü"/>
            </a:pPr>
            <a:r>
              <a:rPr lang="tr-TR" sz="3600" dirty="0" smtClean="0">
                <a:solidFill>
                  <a:srgbClr val="002060"/>
                </a:solidFill>
              </a:rPr>
              <a:t>Sistem Kuruldu</a:t>
            </a:r>
          </a:p>
          <a:p>
            <a:pPr marL="342900" indent="-342900">
              <a:buFont typeface="Wingdings" pitchFamily="2" charset="2"/>
              <a:buChar char="ü"/>
            </a:pPr>
            <a:r>
              <a:rPr lang="tr-TR" sz="3600" dirty="0" smtClean="0">
                <a:solidFill>
                  <a:srgbClr val="002060"/>
                </a:solidFill>
              </a:rPr>
              <a:t>Senato Kararı Alındı</a:t>
            </a:r>
          </a:p>
          <a:p>
            <a:pPr marL="342900" indent="-342900">
              <a:buFont typeface="Wingdings" pitchFamily="2" charset="2"/>
              <a:buChar char="ü"/>
            </a:pPr>
            <a:r>
              <a:rPr lang="tr-TR" sz="3600" dirty="0" smtClean="0">
                <a:solidFill>
                  <a:srgbClr val="002060"/>
                </a:solidFill>
              </a:rPr>
              <a:t>Açık Erişim Politikası Hazırlandı</a:t>
            </a:r>
          </a:p>
          <a:p>
            <a:pPr marL="342900" indent="-342900">
              <a:buFont typeface="Wingdings" pitchFamily="2" charset="2"/>
              <a:buChar char="ü"/>
            </a:pPr>
            <a:r>
              <a:rPr lang="tr-TR" sz="3600" dirty="0" smtClean="0">
                <a:solidFill>
                  <a:srgbClr val="002060"/>
                </a:solidFill>
              </a:rPr>
              <a:t>Veriler Sınıflanmaya Başlandı</a:t>
            </a:r>
          </a:p>
          <a:p>
            <a:pPr marL="342900" indent="-342900">
              <a:buFont typeface="Wingdings" pitchFamily="2" charset="2"/>
              <a:buChar char="ü"/>
            </a:pPr>
            <a:r>
              <a:rPr lang="tr-TR" sz="3600" dirty="0" smtClean="0">
                <a:solidFill>
                  <a:srgbClr val="002060"/>
                </a:solidFill>
              </a:rPr>
              <a:t>%30’luk Veri Hacminden Sonra Sisteme Veri Girişi Yapılacak</a:t>
            </a:r>
          </a:p>
          <a:p>
            <a:pPr marL="342900" indent="-342900">
              <a:buFont typeface="Wingdings" pitchFamily="2" charset="2"/>
              <a:buChar char="ü"/>
            </a:pPr>
            <a:endParaRPr lang="tr-TR" sz="1600" dirty="0"/>
          </a:p>
          <a:p>
            <a:endParaRPr lang="tr-TR" dirty="0"/>
          </a:p>
          <a:p>
            <a:pPr marL="342900" indent="-342900" algn="just">
              <a:buFont typeface="Wingdings" pitchFamily="2" charset="2"/>
              <a:buChar char="ü"/>
            </a:pPr>
            <a:endParaRPr lang="tr-TR" dirty="0"/>
          </a:p>
          <a:p>
            <a:pPr marL="342900" indent="-342900">
              <a:buFont typeface="Wingdings" pitchFamily="2" charset="2"/>
              <a:buChar char="ü"/>
            </a:pPr>
            <a:endParaRPr lang="tr-TR" dirty="0">
              <a:solidFill>
                <a:srgbClr val="00B0F0"/>
              </a:solidFill>
            </a:endParaRPr>
          </a:p>
        </p:txBody>
      </p:sp>
    </p:spTree>
    <p:extLst>
      <p:ext uri="{BB962C8B-B14F-4D97-AF65-F5344CB8AC3E}">
        <p14:creationId xmlns:p14="http://schemas.microsoft.com/office/powerpoint/2010/main" val="2537035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27584" y="116632"/>
            <a:ext cx="7787208" cy="1152128"/>
          </a:xfrm>
        </p:spPr>
        <p:txBody>
          <a:bodyPr>
            <a:normAutofit fontScale="90000"/>
          </a:bodyPr>
          <a:lstStyle/>
          <a:p>
            <a:pPr algn="ctr"/>
            <a:r>
              <a:rPr lang="tr-TR" sz="2800" dirty="0" smtClean="0">
                <a:solidFill>
                  <a:srgbClr val="002060"/>
                </a:solidFill>
              </a:rPr>
              <a:t>Bu süreçte AKADEMİSYENLERİMİZDEN BEKLENTİLERİMİZ</a:t>
            </a:r>
            <a:endParaRPr lang="tr-TR" sz="2800" dirty="0">
              <a:solidFill>
                <a:srgbClr val="002060"/>
              </a:solidFill>
            </a:endParaRPr>
          </a:p>
        </p:txBody>
      </p:sp>
      <p:sp>
        <p:nvSpPr>
          <p:cNvPr id="3" name="İçerik Yer Tutucusu 2"/>
          <p:cNvSpPr>
            <a:spLocks noGrp="1"/>
          </p:cNvSpPr>
          <p:nvPr>
            <p:ph idx="1"/>
          </p:nvPr>
        </p:nvSpPr>
        <p:spPr>
          <a:xfrm>
            <a:off x="467544" y="1340768"/>
            <a:ext cx="7848872" cy="5184576"/>
          </a:xfrm>
        </p:spPr>
        <p:txBody>
          <a:bodyPr>
            <a:normAutofit/>
          </a:bodyPr>
          <a:lstStyle/>
          <a:p>
            <a:pPr marL="342900" indent="-342900">
              <a:buFont typeface="Wingdings" pitchFamily="2" charset="2"/>
              <a:buChar char="ü"/>
            </a:pPr>
            <a:endParaRPr lang="tr-TR" dirty="0" smtClean="0"/>
          </a:p>
          <a:p>
            <a:pPr marL="342900" indent="-342900">
              <a:buFont typeface="Wingdings" pitchFamily="2" charset="2"/>
              <a:buChar char="ü"/>
            </a:pPr>
            <a:endParaRPr lang="tr-TR" dirty="0"/>
          </a:p>
          <a:p>
            <a:pPr marL="342900" indent="-342900">
              <a:buFont typeface="Wingdings" pitchFamily="2" charset="2"/>
              <a:buChar char="ü"/>
            </a:pPr>
            <a:r>
              <a:rPr lang="tr-TR" dirty="0" smtClean="0"/>
              <a:t>Şuana kadar ki yayınların </a:t>
            </a:r>
            <a:r>
              <a:rPr lang="tr-TR" dirty="0" smtClean="0">
                <a:solidFill>
                  <a:srgbClr val="FF0000"/>
                </a:solidFill>
              </a:rPr>
              <a:t>ÖN BASKI, SON BASKI ve YAYINCI VERSİYONU </a:t>
            </a:r>
            <a:r>
              <a:rPr lang="tr-TR" dirty="0" smtClean="0"/>
              <a:t>biçiminde sınıflanması</a:t>
            </a:r>
          </a:p>
          <a:p>
            <a:pPr marL="342900" indent="-342900">
              <a:buFont typeface="Wingdings" pitchFamily="2" charset="2"/>
              <a:buChar char="ü"/>
            </a:pPr>
            <a:r>
              <a:rPr lang="tr-TR" dirty="0" smtClean="0"/>
              <a:t>Açık Erişim olgusuna destek vermek</a:t>
            </a:r>
          </a:p>
          <a:p>
            <a:pPr marL="342900" indent="-342900">
              <a:buFont typeface="Wingdings" pitchFamily="2" charset="2"/>
              <a:buChar char="ü"/>
            </a:pPr>
            <a:r>
              <a:rPr lang="tr-TR" dirty="0" smtClean="0"/>
              <a:t>Bilimsel çalışmalarını «Etki Faktörü göz önüne alınarak» </a:t>
            </a:r>
            <a:r>
              <a:rPr lang="tr-TR" dirty="0" smtClean="0">
                <a:solidFill>
                  <a:srgbClr val="FF0000"/>
                </a:solidFill>
              </a:rPr>
              <a:t>AÇIK ERİŞİMLİ dergilere göndermek</a:t>
            </a:r>
          </a:p>
          <a:p>
            <a:pPr marL="342900" indent="-342900">
              <a:buFont typeface="Wingdings" pitchFamily="2" charset="2"/>
              <a:buChar char="ü"/>
            </a:pPr>
            <a:r>
              <a:rPr lang="tr-TR" dirty="0" smtClean="0">
                <a:solidFill>
                  <a:srgbClr val="FF0000"/>
                </a:solidFill>
              </a:rPr>
              <a:t>AÇIK ERİŞİMİ </a:t>
            </a:r>
            <a:r>
              <a:rPr lang="tr-TR" dirty="0" smtClean="0"/>
              <a:t>destekleyen YAYINCILARA öncelik tanımak</a:t>
            </a:r>
          </a:p>
          <a:p>
            <a:pPr marL="342900" indent="-342900">
              <a:buFont typeface="Wingdings" pitchFamily="2" charset="2"/>
              <a:buChar char="ü"/>
            </a:pPr>
            <a:endParaRPr lang="tr-TR" sz="1600" dirty="0"/>
          </a:p>
          <a:p>
            <a:endParaRPr lang="tr-TR" dirty="0"/>
          </a:p>
          <a:p>
            <a:pPr marL="342900" indent="-342900" algn="just">
              <a:buFont typeface="Wingdings" pitchFamily="2" charset="2"/>
              <a:buChar char="ü"/>
            </a:pPr>
            <a:endParaRPr lang="tr-TR" dirty="0"/>
          </a:p>
          <a:p>
            <a:pPr marL="342900" indent="-342900">
              <a:buFont typeface="Wingdings" pitchFamily="2" charset="2"/>
              <a:buChar char="ü"/>
            </a:pPr>
            <a:endParaRPr lang="tr-TR" dirty="0">
              <a:solidFill>
                <a:srgbClr val="00B0F0"/>
              </a:solidFill>
            </a:endParaRPr>
          </a:p>
        </p:txBody>
      </p:sp>
    </p:spTree>
    <p:extLst>
      <p:ext uri="{BB962C8B-B14F-4D97-AF65-F5344CB8AC3E}">
        <p14:creationId xmlns:p14="http://schemas.microsoft.com/office/powerpoint/2010/main" val="29166116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764704"/>
            <a:ext cx="7848872" cy="5184576"/>
          </a:xfrm>
        </p:spPr>
        <p:txBody>
          <a:bodyPr>
            <a:normAutofit/>
          </a:bodyPr>
          <a:lstStyle/>
          <a:p>
            <a:r>
              <a:rPr lang="tr-TR" sz="5400" dirty="0" smtClean="0">
                <a:solidFill>
                  <a:srgbClr val="FF0000"/>
                </a:solidFill>
                <a:latin typeface="Franklin Gothic Heavy" panose="020B0903020102020204" pitchFamily="34" charset="0"/>
              </a:rPr>
              <a:t>KAPALI </a:t>
            </a:r>
          </a:p>
          <a:p>
            <a:r>
              <a:rPr lang="tr-TR" sz="5400" dirty="0" smtClean="0">
                <a:solidFill>
                  <a:srgbClr val="FF0000"/>
                </a:solidFill>
                <a:latin typeface="Franklin Gothic Heavy" panose="020B0903020102020204" pitchFamily="34" charset="0"/>
              </a:rPr>
              <a:t>     ERİŞİMDEN    </a:t>
            </a:r>
          </a:p>
          <a:p>
            <a:r>
              <a:rPr lang="tr-TR" sz="5400" dirty="0" smtClean="0">
                <a:solidFill>
                  <a:srgbClr val="00B050"/>
                </a:solidFill>
                <a:latin typeface="Franklin Gothic Heavy" panose="020B0903020102020204" pitchFamily="34" charset="0"/>
              </a:rPr>
              <a:t>           (A)</a:t>
            </a:r>
            <a:r>
              <a:rPr lang="tr-TR" sz="5400" dirty="0" smtClean="0">
                <a:solidFill>
                  <a:srgbClr val="FF0000"/>
                </a:solidFill>
                <a:latin typeface="Franklin Gothic Heavy" panose="020B0903020102020204" pitchFamily="34" charset="0"/>
              </a:rPr>
              <a:t>ÇIK</a:t>
            </a:r>
            <a:r>
              <a:rPr lang="tr-TR" sz="5400" dirty="0" smtClean="0">
                <a:latin typeface="Franklin Gothic Heavy" panose="020B0903020102020204" pitchFamily="34" charset="0"/>
              </a:rPr>
              <a:t> </a:t>
            </a:r>
          </a:p>
          <a:p>
            <a:r>
              <a:rPr lang="tr-TR" sz="5400" dirty="0" smtClean="0">
                <a:solidFill>
                  <a:srgbClr val="00B050"/>
                </a:solidFill>
                <a:latin typeface="Franklin Gothic Heavy" panose="020B0903020102020204" pitchFamily="34" charset="0"/>
              </a:rPr>
              <a:t>                   ERİŞİME…</a:t>
            </a:r>
            <a:endParaRPr lang="tr-TR" sz="5400" dirty="0">
              <a:solidFill>
                <a:srgbClr val="00B050"/>
              </a:solidFill>
              <a:latin typeface="Franklin Gothic Heavy" panose="020B0903020102020204" pitchFamily="34" charset="0"/>
            </a:endParaRPr>
          </a:p>
          <a:p>
            <a:endParaRPr lang="tr-TR" dirty="0"/>
          </a:p>
          <a:p>
            <a:pPr marL="342900" indent="-342900" algn="just">
              <a:buFont typeface="Wingdings" pitchFamily="2" charset="2"/>
              <a:buChar char="ü"/>
            </a:pPr>
            <a:endParaRPr lang="tr-TR" dirty="0"/>
          </a:p>
          <a:p>
            <a:pPr marL="342900" indent="-342900">
              <a:buFont typeface="Wingdings" pitchFamily="2" charset="2"/>
              <a:buChar char="ü"/>
            </a:pPr>
            <a:endParaRPr lang="tr-TR" dirty="0">
              <a:solidFill>
                <a:srgbClr val="00B0F0"/>
              </a:solidFill>
            </a:endParaRPr>
          </a:p>
        </p:txBody>
      </p:sp>
    </p:spTree>
    <p:extLst>
      <p:ext uri="{BB962C8B-B14F-4D97-AF65-F5344CB8AC3E}">
        <p14:creationId xmlns:p14="http://schemas.microsoft.com/office/powerpoint/2010/main" val="13028224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764704"/>
            <a:ext cx="7848872" cy="5184576"/>
          </a:xfrm>
        </p:spPr>
        <p:txBody>
          <a:bodyPr>
            <a:normAutofit/>
          </a:bodyPr>
          <a:lstStyle/>
          <a:p>
            <a:endParaRPr lang="tr-TR" sz="7200" dirty="0" smtClean="0">
              <a:solidFill>
                <a:srgbClr val="FF0000"/>
              </a:solidFill>
              <a:latin typeface="Harlow Solid Italic" panose="04030604020F02020D02" pitchFamily="82" charset="0"/>
            </a:endParaRPr>
          </a:p>
          <a:p>
            <a:r>
              <a:rPr lang="tr-TR" sz="7200" dirty="0" smtClean="0">
                <a:solidFill>
                  <a:srgbClr val="FF0000"/>
                </a:solidFill>
                <a:latin typeface="Harlow Solid Italic" panose="04030604020F02020D02" pitchFamily="82" charset="0"/>
              </a:rPr>
              <a:t>  Teşekkür Ederim…</a:t>
            </a:r>
          </a:p>
          <a:p>
            <a:endParaRPr lang="tr-TR" sz="2400" dirty="0" smtClean="0">
              <a:solidFill>
                <a:srgbClr val="FF0000"/>
              </a:solidFill>
              <a:latin typeface="+mj-lt"/>
            </a:endParaRPr>
          </a:p>
          <a:p>
            <a:pPr algn="ctr"/>
            <a:r>
              <a:rPr lang="tr-TR" sz="2400" dirty="0" smtClean="0">
                <a:latin typeface="+mj-lt"/>
              </a:rPr>
              <a:t>myurtseven@sinop.edu.tr</a:t>
            </a:r>
          </a:p>
          <a:p>
            <a:endParaRPr lang="tr-TR" sz="2400" dirty="0">
              <a:solidFill>
                <a:srgbClr val="00B050"/>
              </a:solidFill>
              <a:latin typeface="+mj-lt"/>
            </a:endParaRPr>
          </a:p>
          <a:p>
            <a:endParaRPr lang="tr-TR" dirty="0"/>
          </a:p>
          <a:p>
            <a:pPr marL="342900" indent="-342900" algn="just">
              <a:buFont typeface="Wingdings" pitchFamily="2" charset="2"/>
              <a:buChar char="ü"/>
            </a:pPr>
            <a:endParaRPr lang="tr-TR" dirty="0"/>
          </a:p>
          <a:p>
            <a:pPr marL="342900" indent="-342900">
              <a:buFont typeface="Wingdings" pitchFamily="2" charset="2"/>
              <a:buChar char="ü"/>
            </a:pPr>
            <a:endParaRPr lang="tr-TR" dirty="0">
              <a:solidFill>
                <a:srgbClr val="00B0F0"/>
              </a:solidFill>
            </a:endParaRPr>
          </a:p>
        </p:txBody>
      </p:sp>
    </p:spTree>
    <p:extLst>
      <p:ext uri="{BB962C8B-B14F-4D97-AF65-F5344CB8AC3E}">
        <p14:creationId xmlns:p14="http://schemas.microsoft.com/office/powerpoint/2010/main" val="1250115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260648"/>
            <a:ext cx="5791200" cy="900018"/>
          </a:xfrm>
        </p:spPr>
        <p:txBody>
          <a:bodyPr/>
          <a:lstStyle/>
          <a:p>
            <a:pPr algn="ctr"/>
            <a:r>
              <a:rPr lang="tr-TR" dirty="0" smtClean="0"/>
              <a:t>Açık Erişim</a:t>
            </a:r>
            <a:endParaRPr lang="tr-TR" dirty="0"/>
          </a:p>
        </p:txBody>
      </p:sp>
      <p:sp>
        <p:nvSpPr>
          <p:cNvPr id="3" name="İçerik Yer Tutucusu 2"/>
          <p:cNvSpPr>
            <a:spLocks noGrp="1"/>
          </p:cNvSpPr>
          <p:nvPr>
            <p:ph idx="1"/>
          </p:nvPr>
        </p:nvSpPr>
        <p:spPr/>
        <p:txBody>
          <a:bodyPr/>
          <a:lstStyle/>
          <a:p>
            <a:pPr algn="just"/>
            <a:r>
              <a:rPr lang="tr-TR" dirty="0">
                <a:solidFill>
                  <a:srgbClr val="FF0000"/>
                </a:solidFill>
              </a:rPr>
              <a:t>Açık </a:t>
            </a:r>
            <a:r>
              <a:rPr lang="tr-TR" dirty="0" smtClean="0">
                <a:solidFill>
                  <a:srgbClr val="FF0000"/>
                </a:solidFill>
              </a:rPr>
              <a:t>Erişim Nedir?</a:t>
            </a:r>
          </a:p>
          <a:p>
            <a:pPr algn="just"/>
            <a:r>
              <a:rPr lang="tr-TR" dirty="0" smtClean="0"/>
              <a:t>Bilimsel </a:t>
            </a:r>
            <a:r>
              <a:rPr lang="tr-TR" dirty="0"/>
              <a:t>literatürün internet aracılığıyla finansal, yasal ve teknik bariyer olmaksızın, erişilebilir, okunabilir, kaydedilebilir, kopyalanabilir, yazdırılabilir, taranabilir, </a:t>
            </a:r>
            <a:r>
              <a:rPr lang="tr-TR" dirty="0" err="1"/>
              <a:t>dizinlenebilir</a:t>
            </a:r>
            <a:r>
              <a:rPr lang="tr-TR" dirty="0"/>
              <a:t>, tam metne bağlantı verebilir, yazılıma veri olarak aktarılabilir ve her türlü yasal amaç için kullanılabilir biçimde kamuya </a:t>
            </a:r>
            <a:r>
              <a:rPr lang="tr-TR" dirty="0">
                <a:solidFill>
                  <a:srgbClr val="FF0000"/>
                </a:solidFill>
              </a:rPr>
              <a:t>ücretsiz </a:t>
            </a:r>
            <a:r>
              <a:rPr lang="tr-TR" dirty="0"/>
              <a:t>açık olmasıdır</a:t>
            </a:r>
            <a:r>
              <a:rPr lang="tr-TR" dirty="0" smtClean="0"/>
              <a:t>.</a:t>
            </a:r>
          </a:p>
          <a:p>
            <a:pPr algn="just"/>
            <a:endParaRPr lang="tr-TR" dirty="0" smtClean="0"/>
          </a:p>
          <a:p>
            <a:pPr algn="just"/>
            <a:endParaRPr lang="tr-TR" dirty="0"/>
          </a:p>
          <a:p>
            <a:endParaRPr lang="tr-TR" dirty="0"/>
          </a:p>
        </p:txBody>
      </p:sp>
    </p:spTree>
    <p:extLst>
      <p:ext uri="{BB962C8B-B14F-4D97-AF65-F5344CB8AC3E}">
        <p14:creationId xmlns:p14="http://schemas.microsoft.com/office/powerpoint/2010/main" val="12405100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260648"/>
            <a:ext cx="8136904" cy="900018"/>
          </a:xfrm>
        </p:spPr>
        <p:txBody>
          <a:bodyPr>
            <a:normAutofit fontScale="90000"/>
          </a:bodyPr>
          <a:lstStyle/>
          <a:p>
            <a:pPr algn="ctr"/>
            <a:r>
              <a:rPr lang="tr-TR" dirty="0" smtClean="0"/>
              <a:t>AÇIK ERİŞİM NEDEN ORTAYA ÇIKTI</a:t>
            </a:r>
            <a:endParaRPr lang="tr-TR" dirty="0"/>
          </a:p>
        </p:txBody>
      </p:sp>
      <p:sp>
        <p:nvSpPr>
          <p:cNvPr id="4" name="Dikdörtgen 3"/>
          <p:cNvSpPr/>
          <p:nvPr/>
        </p:nvSpPr>
        <p:spPr>
          <a:xfrm>
            <a:off x="358133" y="2928481"/>
            <a:ext cx="1872208" cy="6480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Bilim İnsanı</a:t>
            </a:r>
            <a:endParaRPr lang="en-US" dirty="0"/>
          </a:p>
        </p:txBody>
      </p:sp>
      <p:sp>
        <p:nvSpPr>
          <p:cNvPr id="5" name="Dikdörtgen 4"/>
          <p:cNvSpPr/>
          <p:nvPr/>
        </p:nvSpPr>
        <p:spPr>
          <a:xfrm>
            <a:off x="3059832" y="1556792"/>
            <a:ext cx="1872208"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Kapalı Erişim</a:t>
            </a:r>
            <a:endParaRPr lang="en-US" dirty="0"/>
          </a:p>
        </p:txBody>
      </p:sp>
      <p:sp>
        <p:nvSpPr>
          <p:cNvPr id="6" name="Dikdörtgen 5"/>
          <p:cNvSpPr/>
          <p:nvPr/>
        </p:nvSpPr>
        <p:spPr>
          <a:xfrm>
            <a:off x="6537091" y="2928481"/>
            <a:ext cx="1872208" cy="64807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Kütüphane</a:t>
            </a:r>
            <a:endParaRPr lang="en-US" dirty="0"/>
          </a:p>
        </p:txBody>
      </p:sp>
      <p:sp>
        <p:nvSpPr>
          <p:cNvPr id="7" name="Dikdörtgen 6"/>
          <p:cNvSpPr/>
          <p:nvPr/>
        </p:nvSpPr>
        <p:spPr>
          <a:xfrm>
            <a:off x="3347864" y="4509120"/>
            <a:ext cx="1872208" cy="64807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Açık Erişim</a:t>
            </a:r>
            <a:endParaRPr lang="en-US" dirty="0"/>
          </a:p>
        </p:txBody>
      </p:sp>
      <p:cxnSp>
        <p:nvCxnSpPr>
          <p:cNvPr id="12" name="Düz Ok Bağlayıcısı 11"/>
          <p:cNvCxnSpPr/>
          <p:nvPr/>
        </p:nvCxnSpPr>
        <p:spPr>
          <a:xfrm>
            <a:off x="2483768" y="3252517"/>
            <a:ext cx="38719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Çarpma 22"/>
          <p:cNvSpPr/>
          <p:nvPr/>
        </p:nvSpPr>
        <p:spPr>
          <a:xfrm>
            <a:off x="3563888" y="2292540"/>
            <a:ext cx="864096" cy="864096"/>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Düz Bağlayıcı 26"/>
          <p:cNvCxnSpPr/>
          <p:nvPr/>
        </p:nvCxnSpPr>
        <p:spPr>
          <a:xfrm>
            <a:off x="3987908" y="4031137"/>
            <a:ext cx="216024" cy="214256"/>
          </a:xfrm>
          <a:prstGeom prst="line">
            <a:avLst/>
          </a:prstGeom>
          <a:ln>
            <a:solidFill>
              <a:srgbClr val="00B050"/>
            </a:solidFill>
          </a:ln>
        </p:spPr>
        <p:style>
          <a:lnRef idx="3">
            <a:schemeClr val="accent5"/>
          </a:lnRef>
          <a:fillRef idx="0">
            <a:schemeClr val="accent5"/>
          </a:fillRef>
          <a:effectRef idx="2">
            <a:schemeClr val="accent5"/>
          </a:effectRef>
          <a:fontRef idx="minor">
            <a:schemeClr val="tx1"/>
          </a:fontRef>
        </p:style>
      </p:cxnSp>
      <p:cxnSp>
        <p:nvCxnSpPr>
          <p:cNvPr id="30" name="Düz Bağlayıcı 29"/>
          <p:cNvCxnSpPr/>
          <p:nvPr/>
        </p:nvCxnSpPr>
        <p:spPr>
          <a:xfrm flipH="1">
            <a:off x="4203932" y="3717032"/>
            <a:ext cx="296060" cy="528361"/>
          </a:xfrm>
          <a:prstGeom prst="line">
            <a:avLst/>
          </a:prstGeom>
          <a:ln>
            <a:solidFill>
              <a:srgbClr val="00B050"/>
            </a:solidFill>
          </a:ln>
        </p:spPr>
        <p:style>
          <a:lnRef idx="3">
            <a:schemeClr val="accent5"/>
          </a:lnRef>
          <a:fillRef idx="0">
            <a:schemeClr val="accent5"/>
          </a:fillRef>
          <a:effectRef idx="2">
            <a:schemeClr val="accent5"/>
          </a:effectRef>
          <a:fontRef idx="minor">
            <a:schemeClr val="tx1"/>
          </a:fontRef>
        </p:style>
      </p:cxnSp>
      <p:cxnSp>
        <p:nvCxnSpPr>
          <p:cNvPr id="35" name="Düz Bağlayıcı 34"/>
          <p:cNvCxnSpPr/>
          <p:nvPr/>
        </p:nvCxnSpPr>
        <p:spPr>
          <a:xfrm flipV="1">
            <a:off x="1763688" y="242088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36" name="Düz Bağlayıcı 35"/>
          <p:cNvCxnSpPr/>
          <p:nvPr/>
        </p:nvCxnSpPr>
        <p:spPr>
          <a:xfrm flipV="1">
            <a:off x="1916088" y="257328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37" name="Düz Bağlayıcı 36"/>
          <p:cNvCxnSpPr/>
          <p:nvPr/>
        </p:nvCxnSpPr>
        <p:spPr>
          <a:xfrm flipV="1">
            <a:off x="2068488" y="272568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38" name="Düz Bağlayıcı 37"/>
          <p:cNvCxnSpPr/>
          <p:nvPr/>
        </p:nvCxnSpPr>
        <p:spPr>
          <a:xfrm flipV="1">
            <a:off x="2068488" y="2297712"/>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39" name="Düz Bağlayıcı 38"/>
          <p:cNvCxnSpPr/>
          <p:nvPr/>
        </p:nvCxnSpPr>
        <p:spPr>
          <a:xfrm flipV="1">
            <a:off x="2309664" y="2369720"/>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0" name="Düz Bağlayıcı 39"/>
          <p:cNvCxnSpPr/>
          <p:nvPr/>
        </p:nvCxnSpPr>
        <p:spPr>
          <a:xfrm flipV="1">
            <a:off x="2462064" y="252428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1" name="Düz Bağlayıcı 40"/>
          <p:cNvCxnSpPr/>
          <p:nvPr/>
        </p:nvCxnSpPr>
        <p:spPr>
          <a:xfrm flipV="1">
            <a:off x="2432867" y="2055970"/>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2" name="Düz Bağlayıcı 41"/>
          <p:cNvCxnSpPr/>
          <p:nvPr/>
        </p:nvCxnSpPr>
        <p:spPr>
          <a:xfrm flipV="1">
            <a:off x="2698928" y="226509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3" name="Düz Bağlayıcı 42"/>
          <p:cNvCxnSpPr/>
          <p:nvPr/>
        </p:nvCxnSpPr>
        <p:spPr>
          <a:xfrm flipV="1">
            <a:off x="2766864" y="2513736"/>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4" name="Düz Bağlayıcı 43"/>
          <p:cNvCxnSpPr/>
          <p:nvPr/>
        </p:nvCxnSpPr>
        <p:spPr>
          <a:xfrm flipV="1">
            <a:off x="2341534" y="276968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5" name="Düz Bağlayıcı 44"/>
          <p:cNvCxnSpPr/>
          <p:nvPr/>
        </p:nvCxnSpPr>
        <p:spPr>
          <a:xfrm flipV="1">
            <a:off x="2639197" y="2738620"/>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6" name="Düz Bağlayıcı 45"/>
          <p:cNvCxnSpPr/>
          <p:nvPr/>
        </p:nvCxnSpPr>
        <p:spPr>
          <a:xfrm flipV="1">
            <a:off x="2122329" y="2073780"/>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7" name="Düz Bağlayıcı 46"/>
          <p:cNvCxnSpPr/>
          <p:nvPr/>
        </p:nvCxnSpPr>
        <p:spPr>
          <a:xfrm flipV="1">
            <a:off x="1756819" y="2225704"/>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48" name="Düz Bağlayıcı 47"/>
          <p:cNvCxnSpPr/>
          <p:nvPr/>
        </p:nvCxnSpPr>
        <p:spPr>
          <a:xfrm flipV="1">
            <a:off x="2698928" y="2055048"/>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70" name="Düz Bağlayıcı 69"/>
          <p:cNvCxnSpPr/>
          <p:nvPr/>
        </p:nvCxnSpPr>
        <p:spPr>
          <a:xfrm>
            <a:off x="2122329" y="3779735"/>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2" name="Düz Bağlayıcı 71"/>
          <p:cNvCxnSpPr/>
          <p:nvPr/>
        </p:nvCxnSpPr>
        <p:spPr>
          <a:xfrm>
            <a:off x="2014406" y="4031137"/>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3" name="Düz Bağlayıcı 72"/>
          <p:cNvCxnSpPr/>
          <p:nvPr/>
        </p:nvCxnSpPr>
        <p:spPr>
          <a:xfrm>
            <a:off x="2359397" y="3997140"/>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4" name="Düz Bağlayıcı 73"/>
          <p:cNvCxnSpPr/>
          <p:nvPr/>
        </p:nvCxnSpPr>
        <p:spPr>
          <a:xfrm>
            <a:off x="2359397" y="4201124"/>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5" name="Düz Bağlayıcı 74"/>
          <p:cNvCxnSpPr/>
          <p:nvPr/>
        </p:nvCxnSpPr>
        <p:spPr>
          <a:xfrm>
            <a:off x="2747209" y="4165848"/>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6" name="Düz Bağlayıcı 75"/>
          <p:cNvCxnSpPr/>
          <p:nvPr/>
        </p:nvCxnSpPr>
        <p:spPr>
          <a:xfrm>
            <a:off x="2496758" y="3843359"/>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7" name="Düz Bağlayıcı 76"/>
          <p:cNvCxnSpPr/>
          <p:nvPr/>
        </p:nvCxnSpPr>
        <p:spPr>
          <a:xfrm>
            <a:off x="2720168" y="4311424"/>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8" name="Düz Bağlayıcı 77"/>
          <p:cNvCxnSpPr/>
          <p:nvPr/>
        </p:nvCxnSpPr>
        <p:spPr>
          <a:xfrm>
            <a:off x="2696067" y="4594164"/>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79" name="Düz Bağlayıcı 78"/>
          <p:cNvCxnSpPr/>
          <p:nvPr/>
        </p:nvCxnSpPr>
        <p:spPr>
          <a:xfrm>
            <a:off x="2738147" y="4456257"/>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80" name="Düz Bağlayıcı 79"/>
          <p:cNvCxnSpPr/>
          <p:nvPr/>
        </p:nvCxnSpPr>
        <p:spPr>
          <a:xfrm>
            <a:off x="2306955" y="4610781"/>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81" name="Düz Bağlayıcı 80"/>
          <p:cNvCxnSpPr/>
          <p:nvPr/>
        </p:nvCxnSpPr>
        <p:spPr>
          <a:xfrm>
            <a:off x="2273045" y="4424075"/>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82" name="Düz Bağlayıcı 81"/>
          <p:cNvCxnSpPr/>
          <p:nvPr/>
        </p:nvCxnSpPr>
        <p:spPr>
          <a:xfrm>
            <a:off x="1889047" y="4371213"/>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83" name="Düz Bağlayıcı 82"/>
          <p:cNvCxnSpPr/>
          <p:nvPr/>
        </p:nvCxnSpPr>
        <p:spPr>
          <a:xfrm>
            <a:off x="1916088" y="4183537"/>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84" name="Düz Bağlayıcı 83"/>
          <p:cNvCxnSpPr/>
          <p:nvPr/>
        </p:nvCxnSpPr>
        <p:spPr>
          <a:xfrm flipV="1">
            <a:off x="5470407" y="431974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85" name="Düz Bağlayıcı 84"/>
          <p:cNvCxnSpPr/>
          <p:nvPr/>
        </p:nvCxnSpPr>
        <p:spPr>
          <a:xfrm flipV="1">
            <a:off x="5622807" y="447214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86" name="Düz Bağlayıcı 85"/>
          <p:cNvCxnSpPr/>
          <p:nvPr/>
        </p:nvCxnSpPr>
        <p:spPr>
          <a:xfrm flipV="1">
            <a:off x="5622807" y="4044173"/>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87" name="Düz Bağlayıcı 86"/>
          <p:cNvCxnSpPr/>
          <p:nvPr/>
        </p:nvCxnSpPr>
        <p:spPr>
          <a:xfrm flipV="1">
            <a:off x="5863983" y="4116181"/>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88" name="Düz Bağlayıcı 87"/>
          <p:cNvCxnSpPr/>
          <p:nvPr/>
        </p:nvCxnSpPr>
        <p:spPr>
          <a:xfrm flipV="1">
            <a:off x="6016383" y="4270750"/>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89" name="Düz Bağlayıcı 88"/>
          <p:cNvCxnSpPr/>
          <p:nvPr/>
        </p:nvCxnSpPr>
        <p:spPr>
          <a:xfrm flipV="1">
            <a:off x="5987186" y="3802431"/>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0" name="Düz Bağlayıcı 89"/>
          <p:cNvCxnSpPr/>
          <p:nvPr/>
        </p:nvCxnSpPr>
        <p:spPr>
          <a:xfrm flipV="1">
            <a:off x="6253247" y="401155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1" name="Düz Bağlayıcı 90"/>
          <p:cNvCxnSpPr/>
          <p:nvPr/>
        </p:nvCxnSpPr>
        <p:spPr>
          <a:xfrm flipV="1">
            <a:off x="6321183" y="4260197"/>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2" name="Düz Bağlayıcı 91"/>
          <p:cNvCxnSpPr/>
          <p:nvPr/>
        </p:nvCxnSpPr>
        <p:spPr>
          <a:xfrm flipV="1">
            <a:off x="5895853" y="451614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3" name="Düz Bağlayıcı 92"/>
          <p:cNvCxnSpPr/>
          <p:nvPr/>
        </p:nvCxnSpPr>
        <p:spPr>
          <a:xfrm flipV="1">
            <a:off x="6193516" y="4485081"/>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4" name="Düz Bağlayıcı 93"/>
          <p:cNvCxnSpPr/>
          <p:nvPr/>
        </p:nvCxnSpPr>
        <p:spPr>
          <a:xfrm flipV="1">
            <a:off x="5676648" y="3820241"/>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5" name="Düz Bağlayıcı 94"/>
          <p:cNvCxnSpPr/>
          <p:nvPr/>
        </p:nvCxnSpPr>
        <p:spPr>
          <a:xfrm flipV="1">
            <a:off x="6253247" y="3801509"/>
            <a:ext cx="216024" cy="144016"/>
          </a:xfrm>
          <a:prstGeom prst="line">
            <a:avLst/>
          </a:prstGeom>
        </p:spPr>
        <p:style>
          <a:lnRef idx="3">
            <a:schemeClr val="accent5"/>
          </a:lnRef>
          <a:fillRef idx="0">
            <a:schemeClr val="accent5"/>
          </a:fillRef>
          <a:effectRef idx="2">
            <a:schemeClr val="accent5"/>
          </a:effectRef>
          <a:fontRef idx="minor">
            <a:schemeClr val="tx1"/>
          </a:fontRef>
        </p:style>
      </p:cxnSp>
      <p:cxnSp>
        <p:nvCxnSpPr>
          <p:cNvPr id="97" name="Düz Bağlayıcı 96"/>
          <p:cNvCxnSpPr/>
          <p:nvPr/>
        </p:nvCxnSpPr>
        <p:spPr>
          <a:xfrm>
            <a:off x="5743898" y="2166290"/>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104" name="Düz Bağlayıcı 103"/>
          <p:cNvCxnSpPr/>
          <p:nvPr/>
        </p:nvCxnSpPr>
        <p:spPr>
          <a:xfrm>
            <a:off x="6051077" y="2473944"/>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106" name="Düz Bağlayıcı 105"/>
          <p:cNvCxnSpPr/>
          <p:nvPr/>
        </p:nvCxnSpPr>
        <p:spPr>
          <a:xfrm>
            <a:off x="5698308" y="2357640"/>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107" name="Düz Bağlayıcı 106"/>
          <p:cNvCxnSpPr/>
          <p:nvPr/>
        </p:nvCxnSpPr>
        <p:spPr>
          <a:xfrm>
            <a:off x="5314310" y="2304778"/>
            <a:ext cx="270106" cy="170089"/>
          </a:xfrm>
          <a:prstGeom prst="line">
            <a:avLst/>
          </a:prstGeom>
        </p:spPr>
        <p:style>
          <a:lnRef idx="3">
            <a:schemeClr val="accent5"/>
          </a:lnRef>
          <a:fillRef idx="0">
            <a:schemeClr val="accent5"/>
          </a:fillRef>
          <a:effectRef idx="2">
            <a:schemeClr val="accent5"/>
          </a:effectRef>
          <a:fontRef idx="minor">
            <a:schemeClr val="tx1"/>
          </a:fontRef>
        </p:style>
      </p:cxnSp>
      <p:cxnSp>
        <p:nvCxnSpPr>
          <p:cNvPr id="108" name="Düz Bağlayıcı 107"/>
          <p:cNvCxnSpPr/>
          <p:nvPr/>
        </p:nvCxnSpPr>
        <p:spPr>
          <a:xfrm>
            <a:off x="5341351" y="2117102"/>
            <a:ext cx="270106" cy="170089"/>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843024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19022" y="116632"/>
            <a:ext cx="7776864" cy="683994"/>
          </a:xfrm>
        </p:spPr>
        <p:txBody>
          <a:bodyPr>
            <a:normAutofit/>
          </a:bodyPr>
          <a:lstStyle/>
          <a:p>
            <a:pPr algn="ctr"/>
            <a:r>
              <a:rPr lang="tr-TR" sz="2400" dirty="0" smtClean="0"/>
              <a:t>AÇIK ERİŞİM Neden Tercih </a:t>
            </a:r>
            <a:r>
              <a:rPr lang="tr-TR" sz="2400" dirty="0" err="1" smtClean="0"/>
              <a:t>EdİLMELİDİR</a:t>
            </a:r>
            <a:endParaRPr lang="tr-TR" sz="2400" dirty="0"/>
          </a:p>
        </p:txBody>
      </p:sp>
      <p:sp>
        <p:nvSpPr>
          <p:cNvPr id="5" name="Dikdörtgen 4"/>
          <p:cNvSpPr/>
          <p:nvPr/>
        </p:nvSpPr>
        <p:spPr>
          <a:xfrm>
            <a:off x="547388" y="5371047"/>
            <a:ext cx="2160240" cy="72008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dirty="0" smtClean="0"/>
              <a:t>BİLİMSEL ÇALIŞMA</a:t>
            </a:r>
            <a:endParaRPr lang="en-US" dirty="0"/>
          </a:p>
        </p:txBody>
      </p:sp>
      <p:sp>
        <p:nvSpPr>
          <p:cNvPr id="6" name="Dikdörtgen 5"/>
          <p:cNvSpPr/>
          <p:nvPr/>
        </p:nvSpPr>
        <p:spPr>
          <a:xfrm>
            <a:off x="1781169" y="4437112"/>
            <a:ext cx="2160240" cy="7200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tr-TR" dirty="0" smtClean="0"/>
              <a:t>GÖRÜNÜM</a:t>
            </a:r>
            <a:endParaRPr lang="en-US" dirty="0"/>
          </a:p>
        </p:txBody>
      </p:sp>
      <p:sp>
        <p:nvSpPr>
          <p:cNvPr id="7" name="Dikdörtgen 6"/>
          <p:cNvSpPr/>
          <p:nvPr/>
        </p:nvSpPr>
        <p:spPr>
          <a:xfrm>
            <a:off x="3243770" y="3469224"/>
            <a:ext cx="2160240" cy="7200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tr-TR" dirty="0" smtClean="0"/>
              <a:t>ATIF SAYISI </a:t>
            </a:r>
            <a:endParaRPr lang="en-US" dirty="0"/>
          </a:p>
        </p:txBody>
      </p:sp>
      <p:sp>
        <p:nvSpPr>
          <p:cNvPr id="9" name="Dikdörtgen 8"/>
          <p:cNvSpPr/>
          <p:nvPr/>
        </p:nvSpPr>
        <p:spPr>
          <a:xfrm>
            <a:off x="4467894" y="2564904"/>
            <a:ext cx="2160240" cy="7200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tr-TR" dirty="0" smtClean="0"/>
              <a:t>BİLİMSEL ETKİLEŞİM</a:t>
            </a:r>
            <a:endParaRPr lang="en-US" dirty="0"/>
          </a:p>
        </p:txBody>
      </p:sp>
      <p:sp>
        <p:nvSpPr>
          <p:cNvPr id="10" name="Dikdörtgen 9"/>
          <p:cNvSpPr/>
          <p:nvPr/>
        </p:nvSpPr>
        <p:spPr>
          <a:xfrm>
            <a:off x="5796136" y="1520133"/>
            <a:ext cx="2160240" cy="72008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tr-TR" dirty="0" smtClean="0"/>
              <a:t>KURUMSAL PRESTİJ</a:t>
            </a:r>
            <a:endParaRPr lang="en-US" dirty="0"/>
          </a:p>
        </p:txBody>
      </p:sp>
      <p:cxnSp>
        <p:nvCxnSpPr>
          <p:cNvPr id="12" name="Düz Ok Bağlayıcısı 11"/>
          <p:cNvCxnSpPr/>
          <p:nvPr/>
        </p:nvCxnSpPr>
        <p:spPr>
          <a:xfrm flipV="1">
            <a:off x="2707628" y="1988840"/>
            <a:ext cx="5536780" cy="4102287"/>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4" name="Dikdörtgen 13"/>
          <p:cNvSpPr/>
          <p:nvPr/>
        </p:nvSpPr>
        <p:spPr>
          <a:xfrm rot="19607885">
            <a:off x="4139708" y="4197530"/>
            <a:ext cx="4506629" cy="923330"/>
          </a:xfrm>
          <a:prstGeom prst="rect">
            <a:avLst/>
          </a:prstGeom>
        </p:spPr>
        <p:txBody>
          <a:bodyPr wrap="square">
            <a:spAutoFit/>
          </a:bodyPr>
          <a:lstStyle/>
          <a:p>
            <a:pPr algn="just"/>
            <a:r>
              <a:rPr lang="tr-TR" sz="5400" b="1" dirty="0">
                <a:solidFill>
                  <a:srgbClr val="FF0000"/>
                </a:solidFill>
              </a:rPr>
              <a:t>Açık </a:t>
            </a:r>
            <a:r>
              <a:rPr lang="tr-TR" sz="5400" b="1" dirty="0" smtClean="0">
                <a:solidFill>
                  <a:srgbClr val="FF0000"/>
                </a:solidFill>
              </a:rPr>
              <a:t>Erişim</a:t>
            </a:r>
            <a:endParaRPr lang="tr-TR" sz="5400" b="1" dirty="0">
              <a:solidFill>
                <a:srgbClr val="FF0000"/>
              </a:solidFill>
            </a:endParaRPr>
          </a:p>
        </p:txBody>
      </p:sp>
      <p:sp>
        <p:nvSpPr>
          <p:cNvPr id="11" name="Dikdörtgen 10"/>
          <p:cNvSpPr/>
          <p:nvPr/>
        </p:nvSpPr>
        <p:spPr>
          <a:xfrm rot="19549047">
            <a:off x="607974" y="2595109"/>
            <a:ext cx="4506629" cy="400110"/>
          </a:xfrm>
          <a:prstGeom prst="rect">
            <a:avLst/>
          </a:prstGeom>
        </p:spPr>
        <p:txBody>
          <a:bodyPr wrap="square">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tr-TR" sz="2000" b="1" dirty="0" smtClean="0">
                <a:solidFill>
                  <a:srgbClr val="FF0000"/>
                </a:solidFill>
              </a:rPr>
              <a:t>BİLİMSEL BİLGİNİN ÖZGÜRLÜĞÜ</a:t>
            </a:r>
            <a:endParaRPr lang="tr-TR" sz="2000" b="1" dirty="0">
              <a:solidFill>
                <a:srgbClr val="FF0000"/>
              </a:solidFill>
            </a:endParaRPr>
          </a:p>
        </p:txBody>
      </p:sp>
      <p:cxnSp>
        <p:nvCxnSpPr>
          <p:cNvPr id="16" name="Düz Ok Bağlayıcısı 15"/>
          <p:cNvCxnSpPr/>
          <p:nvPr/>
        </p:nvCxnSpPr>
        <p:spPr>
          <a:xfrm flipV="1">
            <a:off x="547388" y="1301941"/>
            <a:ext cx="5650911" cy="4069106"/>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19957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260648"/>
            <a:ext cx="5791200" cy="900018"/>
          </a:xfrm>
        </p:spPr>
        <p:txBody>
          <a:bodyPr/>
          <a:lstStyle/>
          <a:p>
            <a:pPr algn="ctr"/>
            <a:r>
              <a:rPr lang="tr-TR" dirty="0" smtClean="0"/>
              <a:t>Açık Erişim</a:t>
            </a:r>
            <a:endParaRPr lang="tr-TR" dirty="0"/>
          </a:p>
        </p:txBody>
      </p:sp>
      <p:sp>
        <p:nvSpPr>
          <p:cNvPr id="5" name="Akış Çizelgesi: İşlem 4"/>
          <p:cNvSpPr/>
          <p:nvPr/>
        </p:nvSpPr>
        <p:spPr>
          <a:xfrm>
            <a:off x="3432301" y="3239228"/>
            <a:ext cx="2772308" cy="901378"/>
          </a:xfrm>
          <a:prstGeom prst="flowChartProcess">
            <a:avLst/>
          </a:prstGeom>
          <a:solidFill>
            <a:schemeClr val="tx2"/>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tr-TR" sz="2400" dirty="0" smtClean="0"/>
          </a:p>
          <a:p>
            <a:pPr algn="ctr"/>
            <a:r>
              <a:rPr lang="tr-TR" sz="2400" dirty="0" smtClean="0"/>
              <a:t>Kurumsal/Bireysel Prestij</a:t>
            </a:r>
          </a:p>
          <a:p>
            <a:pPr algn="ctr"/>
            <a:endParaRPr lang="en-US" sz="2400" dirty="0"/>
          </a:p>
        </p:txBody>
      </p:sp>
      <p:sp>
        <p:nvSpPr>
          <p:cNvPr id="6" name="Akış Çizelgesi: İşlem 5"/>
          <p:cNvSpPr/>
          <p:nvPr/>
        </p:nvSpPr>
        <p:spPr>
          <a:xfrm>
            <a:off x="648721" y="1969179"/>
            <a:ext cx="2088232" cy="648072"/>
          </a:xfrm>
          <a:prstGeom prst="flowChartProcess">
            <a:avLst/>
          </a:prstGeom>
          <a:solidFill>
            <a:srgbClr val="00B05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tr-TR" dirty="0" smtClean="0"/>
              <a:t>Bilimsel İşbirliği</a:t>
            </a:r>
          </a:p>
          <a:p>
            <a:pPr algn="ctr"/>
            <a:r>
              <a:rPr lang="tr-TR" dirty="0" smtClean="0"/>
              <a:t>(Yeni Paydaşlar)</a:t>
            </a:r>
            <a:endParaRPr lang="en-US" dirty="0"/>
          </a:p>
        </p:txBody>
      </p:sp>
      <p:sp>
        <p:nvSpPr>
          <p:cNvPr id="7" name="Akış Çizelgesi: İşlem 6"/>
          <p:cNvSpPr/>
          <p:nvPr/>
        </p:nvSpPr>
        <p:spPr>
          <a:xfrm>
            <a:off x="6127434" y="1947146"/>
            <a:ext cx="2088232" cy="648072"/>
          </a:xfrm>
          <a:prstGeom prst="flowChartProcess">
            <a:avLst/>
          </a:prstGeom>
          <a:solidFill>
            <a:srgbClr val="00206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tr-TR" dirty="0" smtClean="0"/>
              <a:t>Merkezi Bilimsel Platform</a:t>
            </a:r>
            <a:endParaRPr lang="en-US" dirty="0"/>
          </a:p>
        </p:txBody>
      </p:sp>
      <p:sp>
        <p:nvSpPr>
          <p:cNvPr id="8" name="Akış Çizelgesi: İşlem 7"/>
          <p:cNvSpPr/>
          <p:nvPr/>
        </p:nvSpPr>
        <p:spPr>
          <a:xfrm>
            <a:off x="6229405" y="5085184"/>
            <a:ext cx="2189017" cy="648072"/>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Performans Ölçümü</a:t>
            </a:r>
            <a:endParaRPr lang="en-US" dirty="0"/>
          </a:p>
        </p:txBody>
      </p:sp>
      <p:sp>
        <p:nvSpPr>
          <p:cNvPr id="9" name="Akış Çizelgesi: İşlem 8"/>
          <p:cNvSpPr/>
          <p:nvPr/>
        </p:nvSpPr>
        <p:spPr>
          <a:xfrm>
            <a:off x="835968" y="4869160"/>
            <a:ext cx="2088232" cy="648072"/>
          </a:xfrm>
          <a:prstGeom prst="flowChartProcess">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tr-TR" dirty="0" smtClean="0"/>
              <a:t>Stratejik Pazarlama Ağı</a:t>
            </a:r>
            <a:endParaRPr lang="en-US" dirty="0"/>
          </a:p>
        </p:txBody>
      </p:sp>
      <p:sp>
        <p:nvSpPr>
          <p:cNvPr id="10" name="Dikdörtgen 9"/>
          <p:cNvSpPr/>
          <p:nvPr/>
        </p:nvSpPr>
        <p:spPr>
          <a:xfrm>
            <a:off x="214552" y="1262902"/>
            <a:ext cx="5891356" cy="369332"/>
          </a:xfrm>
          <a:prstGeom prst="rect">
            <a:avLst/>
          </a:prstGeom>
        </p:spPr>
        <p:txBody>
          <a:bodyPr wrap="none">
            <a:spAutoFit/>
          </a:bodyPr>
          <a:lstStyle/>
          <a:p>
            <a:pPr algn="just"/>
            <a:r>
              <a:rPr lang="tr-TR" b="1" dirty="0">
                <a:solidFill>
                  <a:srgbClr val="FF0000"/>
                </a:solidFill>
              </a:rPr>
              <a:t>Açık Erişimin </a:t>
            </a:r>
            <a:r>
              <a:rPr lang="tr-TR" b="1" dirty="0" smtClean="0">
                <a:solidFill>
                  <a:srgbClr val="FF0000"/>
                </a:solidFill>
              </a:rPr>
              <a:t>Kurumsal/Bireysel </a:t>
            </a:r>
            <a:r>
              <a:rPr lang="tr-TR" b="1" dirty="0">
                <a:solidFill>
                  <a:srgbClr val="FF0000"/>
                </a:solidFill>
              </a:rPr>
              <a:t>Faydaları Nelerdir?</a:t>
            </a:r>
          </a:p>
        </p:txBody>
      </p:sp>
      <p:sp>
        <p:nvSpPr>
          <p:cNvPr id="17" name="Sol Sağ Yukarı Ok 16"/>
          <p:cNvSpPr/>
          <p:nvPr/>
        </p:nvSpPr>
        <p:spPr>
          <a:xfrm>
            <a:off x="3851920" y="5121188"/>
            <a:ext cx="1584176" cy="396044"/>
          </a:xfrm>
          <a:prstGeom prst="leftRigh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ol Sağ Yukarı Ok 17"/>
          <p:cNvSpPr/>
          <p:nvPr/>
        </p:nvSpPr>
        <p:spPr>
          <a:xfrm rot="5400000">
            <a:off x="1101775" y="3560453"/>
            <a:ext cx="1584176" cy="459731"/>
          </a:xfrm>
          <a:prstGeom prst="leftRigh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ol Sağ Yukarı Ok 18"/>
          <p:cNvSpPr/>
          <p:nvPr/>
        </p:nvSpPr>
        <p:spPr>
          <a:xfrm rot="10800000">
            <a:off x="3617555" y="2122507"/>
            <a:ext cx="1584176" cy="360040"/>
          </a:xfrm>
          <a:prstGeom prst="leftRigh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ol Sağ Yukarı Ok 19"/>
          <p:cNvSpPr/>
          <p:nvPr/>
        </p:nvSpPr>
        <p:spPr>
          <a:xfrm rot="16200000">
            <a:off x="6561209" y="3595981"/>
            <a:ext cx="1607000" cy="386317"/>
          </a:xfrm>
          <a:prstGeom prst="leftRigh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9532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260648"/>
            <a:ext cx="5791200" cy="900018"/>
          </a:xfrm>
        </p:spPr>
        <p:txBody>
          <a:bodyPr/>
          <a:lstStyle/>
          <a:p>
            <a:pPr algn="ctr"/>
            <a:r>
              <a:rPr lang="tr-TR" dirty="0" smtClean="0">
                <a:solidFill>
                  <a:srgbClr val="002060"/>
                </a:solidFill>
              </a:rPr>
              <a:t>KURUMSAL ARŞİV</a:t>
            </a:r>
            <a:endParaRPr lang="tr-TR" dirty="0">
              <a:solidFill>
                <a:srgbClr val="002060"/>
              </a:solidFill>
            </a:endParaRPr>
          </a:p>
        </p:txBody>
      </p:sp>
      <p:sp>
        <p:nvSpPr>
          <p:cNvPr id="3" name="İçerik Yer Tutucusu 2"/>
          <p:cNvSpPr>
            <a:spLocks noGrp="1"/>
          </p:cNvSpPr>
          <p:nvPr>
            <p:ph idx="1"/>
          </p:nvPr>
        </p:nvSpPr>
        <p:spPr/>
        <p:txBody>
          <a:bodyPr>
            <a:normAutofit/>
          </a:bodyPr>
          <a:lstStyle/>
          <a:p>
            <a:pPr algn="just"/>
            <a:r>
              <a:rPr lang="tr-TR" sz="2800" dirty="0" smtClean="0">
                <a:solidFill>
                  <a:srgbClr val="002060"/>
                </a:solidFill>
              </a:rPr>
              <a:t>Kurumsal Arşiv Nedir?</a:t>
            </a:r>
          </a:p>
          <a:p>
            <a:pPr algn="just"/>
            <a:r>
              <a:rPr lang="tr-TR" sz="2400" dirty="0"/>
              <a:t>Akademik bir kurumun kurumsal arşiv sistemidir. Bir başka deyişle bağlı olduğu kurumun entelektüel birikimini uygun ortamlarda bir araya toplayan, saklayan, koruyan,  dizinleyen, yayınlayan, engelsiz erişimi sağlayan hizmetler bütünüdür.</a:t>
            </a:r>
          </a:p>
          <a:p>
            <a:pPr algn="just"/>
            <a:endParaRPr lang="tr-TR" dirty="0" smtClean="0"/>
          </a:p>
          <a:p>
            <a:pPr algn="just"/>
            <a:endParaRPr lang="tr-TR" dirty="0"/>
          </a:p>
          <a:p>
            <a:endParaRPr lang="tr-TR" dirty="0"/>
          </a:p>
        </p:txBody>
      </p:sp>
    </p:spTree>
    <p:extLst>
      <p:ext uri="{BB962C8B-B14F-4D97-AF65-F5344CB8AC3E}">
        <p14:creationId xmlns:p14="http://schemas.microsoft.com/office/powerpoint/2010/main" val="3034039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75656" y="260648"/>
            <a:ext cx="5791200" cy="900018"/>
          </a:xfrm>
        </p:spPr>
        <p:txBody>
          <a:bodyPr/>
          <a:lstStyle/>
          <a:p>
            <a:pPr algn="ctr"/>
            <a:r>
              <a:rPr lang="tr-TR" dirty="0" smtClean="0">
                <a:solidFill>
                  <a:srgbClr val="002060"/>
                </a:solidFill>
              </a:rPr>
              <a:t>KURUMSAL ARŞİV</a:t>
            </a:r>
            <a:endParaRPr lang="tr-TR" dirty="0">
              <a:solidFill>
                <a:srgbClr val="002060"/>
              </a:solidFill>
            </a:endParaRPr>
          </a:p>
        </p:txBody>
      </p:sp>
      <p:sp>
        <p:nvSpPr>
          <p:cNvPr id="3" name="İçerik Yer Tutucusu 2"/>
          <p:cNvSpPr>
            <a:spLocks noGrp="1"/>
          </p:cNvSpPr>
          <p:nvPr>
            <p:ph idx="1"/>
          </p:nvPr>
        </p:nvSpPr>
        <p:spPr/>
        <p:txBody>
          <a:bodyPr>
            <a:normAutofit fontScale="92500" lnSpcReduction="10000"/>
          </a:bodyPr>
          <a:lstStyle/>
          <a:p>
            <a:pPr algn="just"/>
            <a:r>
              <a:rPr lang="tr-TR" sz="2800" dirty="0">
                <a:solidFill>
                  <a:srgbClr val="002060"/>
                </a:solidFill>
              </a:rPr>
              <a:t>Kurumsal Arşivin </a:t>
            </a:r>
            <a:r>
              <a:rPr lang="tr-TR" sz="2800" dirty="0" smtClean="0">
                <a:solidFill>
                  <a:srgbClr val="002060"/>
                </a:solidFill>
              </a:rPr>
              <a:t>Amacı Nedir?</a:t>
            </a:r>
          </a:p>
          <a:p>
            <a:pPr algn="just"/>
            <a:r>
              <a:rPr lang="tr-TR" sz="2800" dirty="0" smtClean="0"/>
              <a:t>Bağlı </a:t>
            </a:r>
            <a:r>
              <a:rPr lang="tr-TR" sz="2800" dirty="0"/>
              <a:t>olduğu kurumun entelektüel birikimini bir araya toplayarak kurumsal bir arşiv oluşturmayı ve uluslararası standartlarda Açık Erişime açmayı amaçlar. Bir başka deyişle, bilginin yayılmasını kısıtlayan engellerin ortadan kaldırılması, bilgi teknolojisinin olanaklarından yararlanarak yeni bir sistem oluşturulması, kurumun ve çalışanlarının tanınırlığını sağlanması ve saygınlığının artırılmasıdır.</a:t>
            </a:r>
          </a:p>
          <a:p>
            <a:pPr algn="just"/>
            <a:endParaRPr lang="tr-TR" dirty="0" smtClean="0"/>
          </a:p>
          <a:p>
            <a:pPr algn="just"/>
            <a:endParaRPr lang="tr-TR" dirty="0"/>
          </a:p>
          <a:p>
            <a:endParaRPr lang="tr-TR" dirty="0"/>
          </a:p>
        </p:txBody>
      </p:sp>
    </p:spTree>
    <p:extLst>
      <p:ext uri="{BB962C8B-B14F-4D97-AF65-F5344CB8AC3E}">
        <p14:creationId xmlns:p14="http://schemas.microsoft.com/office/powerpoint/2010/main" val="3488538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691680" y="332656"/>
            <a:ext cx="5791200" cy="759614"/>
          </a:xfrm>
        </p:spPr>
        <p:txBody>
          <a:bodyPr/>
          <a:lstStyle/>
          <a:p>
            <a:r>
              <a:rPr lang="tr-TR" dirty="0">
                <a:solidFill>
                  <a:srgbClr val="002060"/>
                </a:solidFill>
              </a:rPr>
              <a:t>KURUMSAL ARŞİV</a:t>
            </a:r>
          </a:p>
        </p:txBody>
      </p:sp>
      <p:sp>
        <p:nvSpPr>
          <p:cNvPr id="7" name="Dikdörtgen 6"/>
          <p:cNvSpPr/>
          <p:nvPr/>
        </p:nvSpPr>
        <p:spPr>
          <a:xfrm>
            <a:off x="2810450" y="2891808"/>
            <a:ext cx="3168352" cy="11009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800" b="1" dirty="0" smtClean="0"/>
              <a:t>Kurumsal Prestij</a:t>
            </a:r>
            <a:endParaRPr lang="en-US" sz="2800" b="1" dirty="0"/>
          </a:p>
        </p:txBody>
      </p:sp>
      <p:sp>
        <p:nvSpPr>
          <p:cNvPr id="8" name="Dikdörtgen 7"/>
          <p:cNvSpPr/>
          <p:nvPr/>
        </p:nvSpPr>
        <p:spPr>
          <a:xfrm>
            <a:off x="258060" y="2027712"/>
            <a:ext cx="2603826" cy="8640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Kontrol Mekanizması</a:t>
            </a:r>
            <a:endParaRPr lang="en-US" dirty="0"/>
          </a:p>
        </p:txBody>
      </p:sp>
      <p:sp>
        <p:nvSpPr>
          <p:cNvPr id="9" name="Dikdörtgen 8"/>
          <p:cNvSpPr/>
          <p:nvPr/>
        </p:nvSpPr>
        <p:spPr>
          <a:xfrm>
            <a:off x="258060" y="3997438"/>
            <a:ext cx="2552390" cy="77442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Bilimsel Tekrarların Önlenmesi</a:t>
            </a:r>
            <a:endParaRPr lang="en-US" dirty="0"/>
          </a:p>
        </p:txBody>
      </p:sp>
      <p:sp>
        <p:nvSpPr>
          <p:cNvPr id="10" name="Dikdörtgen 9"/>
          <p:cNvSpPr/>
          <p:nvPr/>
        </p:nvSpPr>
        <p:spPr>
          <a:xfrm>
            <a:off x="5958230" y="3981516"/>
            <a:ext cx="2798440" cy="8044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Akademik İşbirliği</a:t>
            </a:r>
            <a:endParaRPr lang="en-US" dirty="0"/>
          </a:p>
        </p:txBody>
      </p:sp>
      <p:sp>
        <p:nvSpPr>
          <p:cNvPr id="11" name="Dikdörtgen 10"/>
          <p:cNvSpPr/>
          <p:nvPr/>
        </p:nvSpPr>
        <p:spPr>
          <a:xfrm>
            <a:off x="5958230" y="2027712"/>
            <a:ext cx="2798440" cy="872984"/>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Bilgi Kaynaklarına Hızlı Erişim</a:t>
            </a:r>
            <a:endParaRPr lang="en-US" dirty="0"/>
          </a:p>
        </p:txBody>
      </p:sp>
      <p:sp>
        <p:nvSpPr>
          <p:cNvPr id="13" name="Dikdörtgen 12"/>
          <p:cNvSpPr/>
          <p:nvPr/>
        </p:nvSpPr>
        <p:spPr>
          <a:xfrm>
            <a:off x="395536" y="1290611"/>
            <a:ext cx="4241289" cy="369332"/>
          </a:xfrm>
          <a:prstGeom prst="rect">
            <a:avLst/>
          </a:prstGeom>
        </p:spPr>
        <p:txBody>
          <a:bodyPr wrap="none">
            <a:spAutoFit/>
          </a:bodyPr>
          <a:lstStyle/>
          <a:p>
            <a:pPr algn="just"/>
            <a:r>
              <a:rPr lang="tr-TR" b="1" dirty="0" smtClean="0">
                <a:solidFill>
                  <a:srgbClr val="FF0000"/>
                </a:solidFill>
              </a:rPr>
              <a:t>Kurumsal Arşivin Faydaları </a:t>
            </a:r>
            <a:r>
              <a:rPr lang="tr-TR" b="1" dirty="0">
                <a:solidFill>
                  <a:srgbClr val="FF0000"/>
                </a:solidFill>
              </a:rPr>
              <a:t>Nelerdir?</a:t>
            </a:r>
          </a:p>
        </p:txBody>
      </p:sp>
    </p:spTree>
    <p:extLst>
      <p:ext uri="{BB962C8B-B14F-4D97-AF65-F5344CB8AC3E}">
        <p14:creationId xmlns:p14="http://schemas.microsoft.com/office/powerpoint/2010/main" val="10148588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el">
  <a:themeElements>
    <a:clrScheme name="Tem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Tem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813</TotalTime>
  <Words>885</Words>
  <Application>Microsoft Office PowerPoint</Application>
  <PresentationFormat>Ekran Gösterisi (4:3)</PresentationFormat>
  <Paragraphs>201</Paragraphs>
  <Slides>25</Slides>
  <Notes>0</Notes>
  <HiddenSlides>0</HiddenSlides>
  <MMClips>0</MMClips>
  <ScaleCrop>false</ScaleCrop>
  <HeadingPairs>
    <vt:vector size="4" baseType="variant">
      <vt:variant>
        <vt:lpstr>Tema</vt:lpstr>
      </vt:variant>
      <vt:variant>
        <vt:i4>1</vt:i4>
      </vt:variant>
      <vt:variant>
        <vt:lpstr>Slayt Başlıkları</vt:lpstr>
      </vt:variant>
      <vt:variant>
        <vt:i4>25</vt:i4>
      </vt:variant>
    </vt:vector>
  </HeadingPairs>
  <TitlesOfParts>
    <vt:vector size="26" baseType="lpstr">
      <vt:lpstr>Temel</vt:lpstr>
      <vt:lpstr>Sİnop Ünİversİtesİ  Açık Erİşİm &amp; kurumsal arşİvİ  </vt:lpstr>
      <vt:lpstr>Kapsam</vt:lpstr>
      <vt:lpstr>Açık Erişim</vt:lpstr>
      <vt:lpstr>AÇIK ERİŞİM NEDEN ORTAYA ÇIKTI</vt:lpstr>
      <vt:lpstr>AÇIK ERİŞİM Neden Tercih EdİLMELİDİR</vt:lpstr>
      <vt:lpstr>Açık Erişim</vt:lpstr>
      <vt:lpstr>KURUMSAL ARŞİV</vt:lpstr>
      <vt:lpstr>KURUMSAL ARŞİV</vt:lpstr>
      <vt:lpstr>KURUMSAL ARŞİV</vt:lpstr>
      <vt:lpstr>KURUMSAL ARŞİV</vt:lpstr>
      <vt:lpstr>Yasal Yönleriyle açık erişim</vt:lpstr>
      <vt:lpstr>Yasal Yönlerİyle açık erİşİm</vt:lpstr>
      <vt:lpstr>Yasal Yönleriyle açık erişim</vt:lpstr>
      <vt:lpstr>Yasal Yönleriyle açık erişim</vt:lpstr>
      <vt:lpstr>Yasal Yönleriyle açık erişim</vt:lpstr>
      <vt:lpstr>Yasal Yönleriyle açık erişim Örnekler</vt:lpstr>
      <vt:lpstr>Yasal Yönleriyle açık erişim Örnekler</vt:lpstr>
      <vt:lpstr>Yasal Yönleriyle açık erişim Örnekler</vt:lpstr>
      <vt:lpstr>Yasal Yönleriyle açık erişim Örnekler</vt:lpstr>
      <vt:lpstr>Yasal Yönleriyle açık erişim</vt:lpstr>
      <vt:lpstr>Sistem kurulduktan sonra </vt:lpstr>
      <vt:lpstr>Bu süreçte MERKEZ KÜTÜPHANE</vt:lpstr>
      <vt:lpstr>Bu süreçte AKADEMİSYENLERİMİZDEN BEKLENTİLERİMİZ</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Sinop Üniversitesi Açık Erişim Projesi</dc:title>
  <dc:creator>Müslüm</dc:creator>
  <cp:lastModifiedBy>Müslüm</cp:lastModifiedBy>
  <cp:revision>99</cp:revision>
  <dcterms:created xsi:type="dcterms:W3CDTF">2014-03-11T13:18:05Z</dcterms:created>
  <dcterms:modified xsi:type="dcterms:W3CDTF">2014-05-07T05:33:50Z</dcterms:modified>
</cp:coreProperties>
</file>