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0" r:id="rId3"/>
    <p:sldId id="260" r:id="rId4"/>
    <p:sldId id="299" r:id="rId5"/>
    <p:sldId id="283" r:id="rId6"/>
    <p:sldId id="284" r:id="rId7"/>
    <p:sldId id="269" r:id="rId8"/>
    <p:sldId id="301" r:id="rId9"/>
    <p:sldId id="271" r:id="rId10"/>
    <p:sldId id="272" r:id="rId11"/>
    <p:sldId id="280" r:id="rId12"/>
    <p:sldId id="277" r:id="rId13"/>
    <p:sldId id="278" r:id="rId14"/>
    <p:sldId id="279" r:id="rId15"/>
    <p:sldId id="281" r:id="rId16"/>
    <p:sldId id="274" r:id="rId17"/>
    <p:sldId id="292" r:id="rId18"/>
    <p:sldId id="291" r:id="rId19"/>
    <p:sldId id="293" r:id="rId20"/>
    <p:sldId id="294" r:id="rId21"/>
    <p:sldId id="295" r:id="rId22"/>
    <p:sldId id="286" r:id="rId23"/>
    <p:sldId id="296" r:id="rId24"/>
    <p:sldId id="303" r:id="rId25"/>
    <p:sldId id="302" r:id="rId26"/>
    <p:sldId id="297" r:id="rId27"/>
    <p:sldId id="304" r:id="rId28"/>
    <p:sldId id="305" r:id="rId29"/>
    <p:sldId id="306" r:id="rId30"/>
    <p:sldId id="307" r:id="rId31"/>
    <p:sldId id="308" r:id="rId32"/>
    <p:sldId id="288" r:id="rId33"/>
    <p:sldId id="289" r:id="rId3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Orta Stil 3 - Vurgu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DE1CB1-F960-4B6B-8BD7-C6C505A42218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9AC62E3-AC96-4C94-9DD4-B91B86E6D4E2}">
      <dgm:prSet phldrT="[Metin]"/>
      <dgm:spPr>
        <a:solidFill>
          <a:schemeClr val="tx2"/>
        </a:solidFill>
      </dgm:spPr>
      <dgm:t>
        <a:bodyPr/>
        <a:lstStyle/>
        <a:p>
          <a:r>
            <a:rPr lang="tr-TR" b="1" dirty="0" smtClean="0"/>
            <a:t>Kütüphane</a:t>
          </a:r>
          <a:endParaRPr lang="en-US" b="1" dirty="0"/>
        </a:p>
      </dgm:t>
    </dgm:pt>
    <dgm:pt modelId="{1F025D6F-93B3-4B04-B744-06A901C99F4F}" type="parTrans" cxnId="{640CC7B1-4EA9-49F3-B8A9-0B2F2BFC90A1}">
      <dgm:prSet/>
      <dgm:spPr/>
      <dgm:t>
        <a:bodyPr/>
        <a:lstStyle/>
        <a:p>
          <a:endParaRPr lang="en-US"/>
        </a:p>
      </dgm:t>
    </dgm:pt>
    <dgm:pt modelId="{89FCE420-33F3-4482-8B6B-F3AE110573C1}" type="sibTrans" cxnId="{640CC7B1-4EA9-49F3-B8A9-0B2F2BFC90A1}">
      <dgm:prSet/>
      <dgm:spPr/>
      <dgm:t>
        <a:bodyPr/>
        <a:lstStyle/>
        <a:p>
          <a:endParaRPr lang="en-US"/>
        </a:p>
      </dgm:t>
    </dgm:pt>
    <dgm:pt modelId="{E3554D80-DBB2-4B4A-BF5F-231E1915A871}">
      <dgm:prSet phldrT="[Metin]" custT="1"/>
      <dgm:spPr>
        <a:solidFill>
          <a:srgbClr val="002060"/>
        </a:solidFill>
      </dgm:spPr>
      <dgm:t>
        <a:bodyPr/>
        <a:lstStyle/>
        <a:p>
          <a:r>
            <a:rPr lang="tr-TR" sz="2400" dirty="0" smtClean="0"/>
            <a:t>Yayıncı</a:t>
          </a:r>
          <a:endParaRPr lang="en-US" sz="2400" dirty="0"/>
        </a:p>
      </dgm:t>
    </dgm:pt>
    <dgm:pt modelId="{944BA5CB-60C1-40E0-BBD6-CF47EA383C81}" type="parTrans" cxnId="{0F22FCBA-99DC-49C1-870B-F60D8612554F}">
      <dgm:prSet/>
      <dgm:spPr/>
      <dgm:t>
        <a:bodyPr/>
        <a:lstStyle/>
        <a:p>
          <a:endParaRPr lang="en-US"/>
        </a:p>
      </dgm:t>
    </dgm:pt>
    <dgm:pt modelId="{DB6584A5-96B7-4D02-ADB5-F27615E4EEAD}" type="sibTrans" cxnId="{0F22FCBA-99DC-49C1-870B-F60D8612554F}">
      <dgm:prSet/>
      <dgm:spPr/>
      <dgm:t>
        <a:bodyPr/>
        <a:lstStyle/>
        <a:p>
          <a:endParaRPr lang="en-US"/>
        </a:p>
      </dgm:t>
    </dgm:pt>
    <dgm:pt modelId="{04E88A6B-5840-44B1-8121-1F54EDB567EE}">
      <dgm:prSet phldrT="[Metin]" custT="1"/>
      <dgm:spPr>
        <a:solidFill>
          <a:srgbClr val="00B050"/>
        </a:solidFill>
      </dgm:spPr>
      <dgm:t>
        <a:bodyPr/>
        <a:lstStyle/>
        <a:p>
          <a:r>
            <a:rPr lang="tr-TR" sz="2400" dirty="0" smtClean="0"/>
            <a:t>Fiyat</a:t>
          </a:r>
          <a:endParaRPr lang="en-US" sz="2400" dirty="0"/>
        </a:p>
      </dgm:t>
    </dgm:pt>
    <dgm:pt modelId="{9DD756B4-728D-4D25-B610-4FDBC272231B}" type="parTrans" cxnId="{0254B4B5-FF8C-4002-BD37-40EE3CA5BD23}">
      <dgm:prSet/>
      <dgm:spPr/>
      <dgm:t>
        <a:bodyPr/>
        <a:lstStyle/>
        <a:p>
          <a:endParaRPr lang="en-US"/>
        </a:p>
      </dgm:t>
    </dgm:pt>
    <dgm:pt modelId="{24804962-A9FB-42E7-A8C0-7E8680C59B1B}" type="sibTrans" cxnId="{0254B4B5-FF8C-4002-BD37-40EE3CA5BD23}">
      <dgm:prSet/>
      <dgm:spPr/>
      <dgm:t>
        <a:bodyPr/>
        <a:lstStyle/>
        <a:p>
          <a:endParaRPr lang="en-US"/>
        </a:p>
      </dgm:t>
    </dgm:pt>
    <dgm:pt modelId="{E3E271DD-3222-4849-9186-39D4DCAF4D86}">
      <dgm:prSet phldrT="[Metin]" custT="1"/>
      <dgm:spPr/>
      <dgm:t>
        <a:bodyPr/>
        <a:lstStyle/>
        <a:p>
          <a:r>
            <a:rPr lang="tr-TR" sz="2400" dirty="0" smtClean="0"/>
            <a:t>Bilgi</a:t>
          </a:r>
          <a:endParaRPr lang="en-US" sz="2400" dirty="0"/>
        </a:p>
      </dgm:t>
    </dgm:pt>
    <dgm:pt modelId="{3784B814-2D61-4826-AA7E-DBD654D6DE22}" type="parTrans" cxnId="{0E98359D-FB33-4FB9-A326-E29F8FB30DEE}">
      <dgm:prSet/>
      <dgm:spPr/>
      <dgm:t>
        <a:bodyPr/>
        <a:lstStyle/>
        <a:p>
          <a:endParaRPr lang="en-US"/>
        </a:p>
      </dgm:t>
    </dgm:pt>
    <dgm:pt modelId="{2FAB4381-38B8-4F52-B78C-60A8C30552E3}" type="sibTrans" cxnId="{0E98359D-FB33-4FB9-A326-E29F8FB30DEE}">
      <dgm:prSet/>
      <dgm:spPr/>
      <dgm:t>
        <a:bodyPr/>
        <a:lstStyle/>
        <a:p>
          <a:endParaRPr lang="en-US"/>
        </a:p>
      </dgm:t>
    </dgm:pt>
    <dgm:pt modelId="{963BC820-261E-4865-B17C-AB4CE372DCF5}" type="pres">
      <dgm:prSet presAssocID="{4DDE1CB1-F960-4B6B-8BD7-C6C505A4221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02BE9F9-1399-4EB5-B4AE-A12E0B016119}" type="pres">
      <dgm:prSet presAssocID="{F9AC62E3-AC96-4C94-9DD4-B91B86E6D4E2}" presName="singleCycle" presStyleCnt="0"/>
      <dgm:spPr/>
    </dgm:pt>
    <dgm:pt modelId="{C08EA47D-D65C-4D4B-A520-DDC21311BF2B}" type="pres">
      <dgm:prSet presAssocID="{F9AC62E3-AC96-4C94-9DD4-B91B86E6D4E2}" presName="singleCenter" presStyleLbl="node1" presStyleIdx="0" presStyleCnt="4" custScaleX="147360" custScaleY="10631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DCBE60D0-E86F-42A5-81B7-3F2E9DE8671C}" type="pres">
      <dgm:prSet presAssocID="{944BA5CB-60C1-40E0-BBD6-CF47EA383C81}" presName="Name56" presStyleLbl="parChTrans1D2" presStyleIdx="0" presStyleCnt="3"/>
      <dgm:spPr/>
      <dgm:t>
        <a:bodyPr/>
        <a:lstStyle/>
        <a:p>
          <a:endParaRPr lang="en-US"/>
        </a:p>
      </dgm:t>
    </dgm:pt>
    <dgm:pt modelId="{81101F2F-E831-4FE3-A9FE-FB0D6E81B5B7}" type="pres">
      <dgm:prSet presAssocID="{E3554D80-DBB2-4B4A-BF5F-231E1915A871}" presName="text0" presStyleLbl="node1" presStyleIdx="1" presStyleCnt="4" custScaleX="211564" custScaleY="1324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6AEB18-70BC-49DB-8388-5D30C1C04C9C}" type="pres">
      <dgm:prSet presAssocID="{9DD756B4-728D-4D25-B610-4FDBC272231B}" presName="Name56" presStyleLbl="parChTrans1D2" presStyleIdx="1" presStyleCnt="3"/>
      <dgm:spPr/>
      <dgm:t>
        <a:bodyPr/>
        <a:lstStyle/>
        <a:p>
          <a:endParaRPr lang="en-US"/>
        </a:p>
      </dgm:t>
    </dgm:pt>
    <dgm:pt modelId="{D5486439-B3F7-4651-B406-4703A2D9A887}" type="pres">
      <dgm:prSet presAssocID="{04E88A6B-5840-44B1-8121-1F54EDB567EE}" presName="text0" presStyleLbl="node1" presStyleIdx="2" presStyleCnt="4" custScaleX="168898" custScaleY="105659" custRadScaleRad="120514" custRadScaleInc="-58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F584B1-634D-410B-9A48-704A3DD509F7}" type="pres">
      <dgm:prSet presAssocID="{3784B814-2D61-4826-AA7E-DBD654D6DE22}" presName="Name56" presStyleLbl="parChTrans1D2" presStyleIdx="2" presStyleCnt="3"/>
      <dgm:spPr/>
      <dgm:t>
        <a:bodyPr/>
        <a:lstStyle/>
        <a:p>
          <a:endParaRPr lang="en-US"/>
        </a:p>
      </dgm:t>
    </dgm:pt>
    <dgm:pt modelId="{CC1F1187-2D5E-4774-9F17-5B4F6A777CBB}" type="pres">
      <dgm:prSet presAssocID="{E3E271DD-3222-4849-9186-39D4DCAF4D86}" presName="text0" presStyleLbl="node1" presStyleIdx="3" presStyleCnt="4" custScaleX="187407" custScaleY="114925" custRadScaleRad="124620" custRadScaleInc="-10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B5C387-9D61-4487-AB52-21E0D00CAC87}" type="presOf" srcId="{E3554D80-DBB2-4B4A-BF5F-231E1915A871}" destId="{81101F2F-E831-4FE3-A9FE-FB0D6E81B5B7}" srcOrd="0" destOrd="0" presId="urn:microsoft.com/office/officeart/2008/layout/RadialCluster"/>
    <dgm:cxn modelId="{288E5BEF-4BB7-4593-8E24-F31779CCCD90}" type="presOf" srcId="{4DDE1CB1-F960-4B6B-8BD7-C6C505A42218}" destId="{963BC820-261E-4865-B17C-AB4CE372DCF5}" srcOrd="0" destOrd="0" presId="urn:microsoft.com/office/officeart/2008/layout/RadialCluster"/>
    <dgm:cxn modelId="{D6F67F53-B5A1-4027-8A54-C9B6BB055C18}" type="presOf" srcId="{F9AC62E3-AC96-4C94-9DD4-B91B86E6D4E2}" destId="{C08EA47D-D65C-4D4B-A520-DDC21311BF2B}" srcOrd="0" destOrd="0" presId="urn:microsoft.com/office/officeart/2008/layout/RadialCluster"/>
    <dgm:cxn modelId="{0254B4B5-FF8C-4002-BD37-40EE3CA5BD23}" srcId="{F9AC62E3-AC96-4C94-9DD4-B91B86E6D4E2}" destId="{04E88A6B-5840-44B1-8121-1F54EDB567EE}" srcOrd="1" destOrd="0" parTransId="{9DD756B4-728D-4D25-B610-4FDBC272231B}" sibTransId="{24804962-A9FB-42E7-A8C0-7E8680C59B1B}"/>
    <dgm:cxn modelId="{CB3A7FC5-1C15-495A-89D2-C6EC669FFDA6}" type="presOf" srcId="{3784B814-2D61-4826-AA7E-DBD654D6DE22}" destId="{6FF584B1-634D-410B-9A48-704A3DD509F7}" srcOrd="0" destOrd="0" presId="urn:microsoft.com/office/officeart/2008/layout/RadialCluster"/>
    <dgm:cxn modelId="{640CC7B1-4EA9-49F3-B8A9-0B2F2BFC90A1}" srcId="{4DDE1CB1-F960-4B6B-8BD7-C6C505A42218}" destId="{F9AC62E3-AC96-4C94-9DD4-B91B86E6D4E2}" srcOrd="0" destOrd="0" parTransId="{1F025D6F-93B3-4B04-B744-06A901C99F4F}" sibTransId="{89FCE420-33F3-4482-8B6B-F3AE110573C1}"/>
    <dgm:cxn modelId="{3D49B05E-2F6D-4752-8354-462FCFDD0011}" type="presOf" srcId="{E3E271DD-3222-4849-9186-39D4DCAF4D86}" destId="{CC1F1187-2D5E-4774-9F17-5B4F6A777CBB}" srcOrd="0" destOrd="0" presId="urn:microsoft.com/office/officeart/2008/layout/RadialCluster"/>
    <dgm:cxn modelId="{B2E967A2-BE7B-4A73-9948-98AA0F86EC4C}" type="presOf" srcId="{944BA5CB-60C1-40E0-BBD6-CF47EA383C81}" destId="{DCBE60D0-E86F-42A5-81B7-3F2E9DE8671C}" srcOrd="0" destOrd="0" presId="urn:microsoft.com/office/officeart/2008/layout/RadialCluster"/>
    <dgm:cxn modelId="{629CF6CF-1C5D-4D4C-9BB2-463A5D183D34}" type="presOf" srcId="{04E88A6B-5840-44B1-8121-1F54EDB567EE}" destId="{D5486439-B3F7-4651-B406-4703A2D9A887}" srcOrd="0" destOrd="0" presId="urn:microsoft.com/office/officeart/2008/layout/RadialCluster"/>
    <dgm:cxn modelId="{0E98359D-FB33-4FB9-A326-E29F8FB30DEE}" srcId="{F9AC62E3-AC96-4C94-9DD4-B91B86E6D4E2}" destId="{E3E271DD-3222-4849-9186-39D4DCAF4D86}" srcOrd="2" destOrd="0" parTransId="{3784B814-2D61-4826-AA7E-DBD654D6DE22}" sibTransId="{2FAB4381-38B8-4F52-B78C-60A8C30552E3}"/>
    <dgm:cxn modelId="{C273DA6B-FD86-4951-ACFD-0B39F2907986}" type="presOf" srcId="{9DD756B4-728D-4D25-B610-4FDBC272231B}" destId="{3E6AEB18-70BC-49DB-8388-5D30C1C04C9C}" srcOrd="0" destOrd="0" presId="urn:microsoft.com/office/officeart/2008/layout/RadialCluster"/>
    <dgm:cxn modelId="{0F22FCBA-99DC-49C1-870B-F60D8612554F}" srcId="{F9AC62E3-AC96-4C94-9DD4-B91B86E6D4E2}" destId="{E3554D80-DBB2-4B4A-BF5F-231E1915A871}" srcOrd="0" destOrd="0" parTransId="{944BA5CB-60C1-40E0-BBD6-CF47EA383C81}" sibTransId="{DB6584A5-96B7-4D02-ADB5-F27615E4EEAD}"/>
    <dgm:cxn modelId="{F3BEEACF-5143-4235-9E95-5E5E914017DB}" type="presParOf" srcId="{963BC820-261E-4865-B17C-AB4CE372DCF5}" destId="{002BE9F9-1399-4EB5-B4AE-A12E0B016119}" srcOrd="0" destOrd="0" presId="urn:microsoft.com/office/officeart/2008/layout/RadialCluster"/>
    <dgm:cxn modelId="{19F57822-0AD3-42BA-A1C5-C125805B684E}" type="presParOf" srcId="{002BE9F9-1399-4EB5-B4AE-A12E0B016119}" destId="{C08EA47D-D65C-4D4B-A520-DDC21311BF2B}" srcOrd="0" destOrd="0" presId="urn:microsoft.com/office/officeart/2008/layout/RadialCluster"/>
    <dgm:cxn modelId="{0D186CBA-3704-48AC-87D2-11E1B8960219}" type="presParOf" srcId="{002BE9F9-1399-4EB5-B4AE-A12E0B016119}" destId="{DCBE60D0-E86F-42A5-81B7-3F2E9DE8671C}" srcOrd="1" destOrd="0" presId="urn:microsoft.com/office/officeart/2008/layout/RadialCluster"/>
    <dgm:cxn modelId="{1B85EFC1-C982-476E-81DB-0ECF553C103E}" type="presParOf" srcId="{002BE9F9-1399-4EB5-B4AE-A12E0B016119}" destId="{81101F2F-E831-4FE3-A9FE-FB0D6E81B5B7}" srcOrd="2" destOrd="0" presId="urn:microsoft.com/office/officeart/2008/layout/RadialCluster"/>
    <dgm:cxn modelId="{B2766998-39DD-482D-991B-AD8AC4723E92}" type="presParOf" srcId="{002BE9F9-1399-4EB5-B4AE-A12E0B016119}" destId="{3E6AEB18-70BC-49DB-8388-5D30C1C04C9C}" srcOrd="3" destOrd="0" presId="urn:microsoft.com/office/officeart/2008/layout/RadialCluster"/>
    <dgm:cxn modelId="{014B53DE-665C-4E36-BA38-1776888D43A7}" type="presParOf" srcId="{002BE9F9-1399-4EB5-B4AE-A12E0B016119}" destId="{D5486439-B3F7-4651-B406-4703A2D9A887}" srcOrd="4" destOrd="0" presId="urn:microsoft.com/office/officeart/2008/layout/RadialCluster"/>
    <dgm:cxn modelId="{C5D3FCD9-BED2-4D8E-9F49-29FAE13DC9DF}" type="presParOf" srcId="{002BE9F9-1399-4EB5-B4AE-A12E0B016119}" destId="{6FF584B1-634D-410B-9A48-704A3DD509F7}" srcOrd="5" destOrd="0" presId="urn:microsoft.com/office/officeart/2008/layout/RadialCluster"/>
    <dgm:cxn modelId="{E2DD6476-8334-4B08-AD7C-88938E1E9826}" type="presParOf" srcId="{002BE9F9-1399-4EB5-B4AE-A12E0B016119}" destId="{CC1F1187-2D5E-4774-9F17-5B4F6A777CBB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8EA47D-D65C-4D4B-A520-DDC21311BF2B}">
      <dsp:nvSpPr>
        <dsp:cNvPr id="0" name=""/>
        <dsp:cNvSpPr/>
      </dsp:nvSpPr>
      <dsp:spPr>
        <a:xfrm>
          <a:off x="2187491" y="1887947"/>
          <a:ext cx="1796613" cy="1296180"/>
        </a:xfrm>
        <a:prstGeom prst="roundRect">
          <a:avLst/>
        </a:prstGeom>
        <a:solidFill>
          <a:schemeClr val="tx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300" b="1" kern="1200" dirty="0" smtClean="0"/>
            <a:t>Kütüphane</a:t>
          </a:r>
          <a:endParaRPr lang="en-US" sz="2300" b="1" kern="1200" dirty="0"/>
        </a:p>
      </dsp:txBody>
      <dsp:txXfrm>
        <a:off x="2250765" y="1951221"/>
        <a:ext cx="1670065" cy="1169632"/>
      </dsp:txXfrm>
    </dsp:sp>
    <dsp:sp modelId="{DCBE60D0-E86F-42A5-81B7-3F2E9DE8671C}">
      <dsp:nvSpPr>
        <dsp:cNvPr id="0" name=""/>
        <dsp:cNvSpPr/>
      </dsp:nvSpPr>
      <dsp:spPr>
        <a:xfrm rot="16200000">
          <a:off x="2743639" y="1545788"/>
          <a:ext cx="68431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84318" y="0"/>
              </a:lnTo>
            </a:path>
          </a:pathLst>
        </a:cu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01F2F-E831-4FE3-A9FE-FB0D6E81B5B7}">
      <dsp:nvSpPr>
        <dsp:cNvPr id="0" name=""/>
        <dsp:cNvSpPr/>
      </dsp:nvSpPr>
      <dsp:spPr>
        <a:xfrm>
          <a:off x="2221703" y="121946"/>
          <a:ext cx="1728190" cy="1081683"/>
        </a:xfrm>
        <a:prstGeom prst="roundRect">
          <a:avLst/>
        </a:prstGeom>
        <a:solidFill>
          <a:srgbClr val="00206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kern="1200" dirty="0" smtClean="0"/>
            <a:t>Yayıncı</a:t>
          </a:r>
          <a:endParaRPr lang="en-US" sz="2400" kern="1200" dirty="0"/>
        </a:p>
      </dsp:txBody>
      <dsp:txXfrm>
        <a:off x="2274506" y="174749"/>
        <a:ext cx="1622584" cy="976077"/>
      </dsp:txXfrm>
    </dsp:sp>
    <dsp:sp modelId="{3E6AEB18-70BC-49DB-8388-5D30C1C04C9C}">
      <dsp:nvSpPr>
        <dsp:cNvPr id="0" name=""/>
        <dsp:cNvSpPr/>
      </dsp:nvSpPr>
      <dsp:spPr>
        <a:xfrm rot="1590552">
          <a:off x="3958724" y="3091843"/>
          <a:ext cx="48279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82798" y="0"/>
              </a:lnTo>
            </a:path>
          </a:pathLst>
        </a:cu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486439-B3F7-4651-B406-4703A2D9A887}">
      <dsp:nvSpPr>
        <dsp:cNvPr id="0" name=""/>
        <dsp:cNvSpPr/>
      </dsp:nvSpPr>
      <dsp:spPr>
        <a:xfrm>
          <a:off x="4416142" y="3112121"/>
          <a:ext cx="1379666" cy="863090"/>
        </a:xfrm>
        <a:prstGeom prst="roundRect">
          <a:avLst/>
        </a:prstGeom>
        <a:solidFill>
          <a:srgbClr val="00B05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kern="1200" dirty="0" smtClean="0"/>
            <a:t>Fiyat</a:t>
          </a:r>
          <a:endParaRPr lang="en-US" sz="2400" kern="1200" dirty="0"/>
        </a:p>
      </dsp:txBody>
      <dsp:txXfrm>
        <a:off x="4458275" y="3154254"/>
        <a:ext cx="1295400" cy="778824"/>
      </dsp:txXfrm>
    </dsp:sp>
    <dsp:sp modelId="{6FF584B1-634D-410B-9A48-704A3DD509F7}">
      <dsp:nvSpPr>
        <dsp:cNvPr id="0" name=""/>
        <dsp:cNvSpPr/>
      </dsp:nvSpPr>
      <dsp:spPr>
        <a:xfrm rot="9132643">
          <a:off x="1820075" y="3100336"/>
          <a:ext cx="3899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9900" y="0"/>
              </a:lnTo>
            </a:path>
          </a:pathLst>
        </a:cu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F1187-2D5E-4774-9F17-5B4F6A777CBB}">
      <dsp:nvSpPr>
        <dsp:cNvPr id="0" name=""/>
        <dsp:cNvSpPr/>
      </dsp:nvSpPr>
      <dsp:spPr>
        <a:xfrm>
          <a:off x="311698" y="3125219"/>
          <a:ext cx="1530860" cy="9387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kern="1200" dirty="0" smtClean="0"/>
            <a:t>Bilgi</a:t>
          </a:r>
          <a:endParaRPr lang="en-US" sz="2400" kern="1200" dirty="0"/>
        </a:p>
      </dsp:txBody>
      <dsp:txXfrm>
        <a:off x="357525" y="3171046"/>
        <a:ext cx="1439206" cy="847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16.01.2015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80920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sz="27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AçIk</a:t>
            </a:r>
            <a:r>
              <a:rPr lang="tr-TR" sz="27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tr-TR" sz="27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Erİşİm</a:t>
            </a:r>
            <a:r>
              <a:rPr lang="tr-TR" sz="27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OLGUSU</a:t>
            </a:r>
            <a:br>
              <a:rPr lang="tr-TR" sz="27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tr-TR" sz="27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VE </a:t>
            </a:r>
            <a:br>
              <a:rPr lang="tr-TR" sz="27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tr-TR" sz="27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SİNOP ÜNİVERSİTESİNDEKİ UYGULAMALAR</a:t>
            </a:r>
            <a:br>
              <a:rPr lang="tr-TR" sz="27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tr-TR" sz="2700" dirty="0" smtClean="0"/>
              <a:t> </a:t>
            </a:r>
            <a:br>
              <a:rPr lang="tr-TR" sz="2700" dirty="0" smtClean="0"/>
            </a:br>
            <a:endParaRPr lang="tr-TR" sz="27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2708920"/>
            <a:ext cx="7620000" cy="386950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r>
              <a:rPr lang="tr-TR" dirty="0" smtClean="0">
                <a:latin typeface="Harlow Solid Italic" pitchFamily="82" charset="0"/>
              </a:rPr>
              <a:t>Hazırlayan </a:t>
            </a:r>
          </a:p>
          <a:p>
            <a:pPr marL="0" indent="0" algn="ctr">
              <a:buNone/>
            </a:pPr>
            <a:r>
              <a:rPr lang="tr-TR" sz="2600" dirty="0" smtClean="0">
                <a:latin typeface="Harlow Solid Italic" pitchFamily="82" charset="0"/>
              </a:rPr>
              <a:t>Müslüm Yurtseven</a:t>
            </a:r>
            <a:endParaRPr lang="tr-TR" dirty="0">
              <a:latin typeface="Harlow Solid Italic" pitchFamily="82" charset="0"/>
            </a:endParaRPr>
          </a:p>
          <a:p>
            <a:pPr marL="0" indent="0" algn="ctr">
              <a:buNone/>
            </a:pPr>
            <a:endParaRPr lang="tr-TR" dirty="0" smtClean="0">
              <a:latin typeface="Harlow Solid Italic" pitchFamily="82" charset="0"/>
            </a:endParaRPr>
          </a:p>
          <a:p>
            <a:pPr marL="0" indent="0" algn="ctr">
              <a:buNone/>
            </a:pPr>
            <a:r>
              <a:rPr lang="tr-TR" dirty="0" smtClean="0">
                <a:solidFill>
                  <a:srgbClr val="002060"/>
                </a:solidFill>
                <a:latin typeface="Harlow Solid Italic" pitchFamily="82" charset="0"/>
              </a:rPr>
              <a:t>«</a:t>
            </a:r>
            <a:r>
              <a:rPr lang="tr-TR" sz="1400" dirty="0" smtClean="0">
                <a:solidFill>
                  <a:srgbClr val="002060"/>
                </a:solidFill>
                <a:latin typeface="Harlow Solid Italic" pitchFamily="82" charset="0"/>
              </a:rPr>
              <a:t>Mesleki Yenilenme Toplantısı</a:t>
            </a:r>
            <a:r>
              <a:rPr lang="tr-TR" sz="1400" dirty="0" smtClean="0">
                <a:solidFill>
                  <a:srgbClr val="002060"/>
                </a:solidFill>
                <a:latin typeface="Harlow Solid Italic" pitchFamily="82" charset="0"/>
              </a:rPr>
              <a:t>.» </a:t>
            </a:r>
            <a:r>
              <a:rPr lang="tr-TR" sz="1400" dirty="0" err="1" smtClean="0">
                <a:solidFill>
                  <a:srgbClr val="002060"/>
                </a:solidFill>
                <a:latin typeface="Harlow Solid Italic" pitchFamily="82" charset="0"/>
              </a:rPr>
              <a:t>Ondokuz</a:t>
            </a:r>
            <a:r>
              <a:rPr lang="tr-TR" sz="1400" dirty="0" smtClean="0">
                <a:solidFill>
                  <a:srgbClr val="002060"/>
                </a:solidFill>
                <a:latin typeface="Harlow Solid Italic" pitchFamily="82" charset="0"/>
              </a:rPr>
              <a:t> Mayıs Üniversitesi </a:t>
            </a:r>
            <a:r>
              <a:rPr lang="tr-TR" sz="1400" dirty="0" smtClean="0">
                <a:solidFill>
                  <a:srgbClr val="002060"/>
                </a:solidFill>
                <a:latin typeface="Harlow Solid Italic" pitchFamily="82" charset="0"/>
              </a:rPr>
              <a:t>20 </a:t>
            </a:r>
            <a:r>
              <a:rPr lang="tr-TR" sz="1400" dirty="0" smtClean="0">
                <a:solidFill>
                  <a:srgbClr val="002060"/>
                </a:solidFill>
                <a:latin typeface="Harlow Solid Italic" pitchFamily="82" charset="0"/>
              </a:rPr>
              <a:t>Mayıs 2014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773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831622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Yasal Yönleriyle açık erişim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620000" cy="4373563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Renklerin Anlamı:</a:t>
            </a:r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5953125" cy="181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656785"/>
              </p:ext>
            </p:extLst>
          </p:nvPr>
        </p:nvGraphicFramePr>
        <p:xfrm>
          <a:off x="959827" y="3429000"/>
          <a:ext cx="7560840" cy="2808312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2012230"/>
                <a:gridCol w="5548610"/>
              </a:tblGrid>
              <a:tr h="849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800" dirty="0">
                          <a:effectLst/>
                        </a:rPr>
                        <a:t>Romeo'daki renk</a:t>
                      </a:r>
                      <a:endParaRPr lang="tr-T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800" dirty="0">
                          <a:effectLst/>
                        </a:rPr>
                        <a:t>Arşiv politikası</a:t>
                      </a:r>
                      <a:endParaRPr lang="tr-T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400" dirty="0">
                          <a:solidFill>
                            <a:srgbClr val="002060"/>
                          </a:solidFill>
                          <a:effectLst/>
                        </a:rPr>
                        <a:t>Yeşil</a:t>
                      </a:r>
                      <a:endParaRPr lang="tr-TR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400">
                          <a:effectLst/>
                        </a:rPr>
                        <a:t>Ön baskı ve son baskı ya da yayıncı versiyonu/PDF arşivlenebilir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400" dirty="0">
                          <a:solidFill>
                            <a:srgbClr val="002060"/>
                          </a:solidFill>
                          <a:effectLst/>
                        </a:rPr>
                        <a:t>Mavi</a:t>
                      </a:r>
                      <a:endParaRPr lang="tr-TR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400" dirty="0">
                          <a:effectLst/>
                        </a:rPr>
                        <a:t>Son baskı (yani hakem </a:t>
                      </a:r>
                      <a:r>
                        <a:rPr lang="tr-TR" sz="1400" dirty="0" smtClean="0">
                          <a:effectLst/>
                        </a:rPr>
                        <a:t>değerlendirmesi </a:t>
                      </a:r>
                      <a:r>
                        <a:rPr lang="tr-TR" sz="1400" dirty="0">
                          <a:effectLst/>
                        </a:rPr>
                        <a:t>sonrası nihai taslak) ya da yayıncı versiyonu/PDF arşivlenebilir</a:t>
                      </a:r>
                      <a:endParaRPr lang="tr-T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400" dirty="0">
                          <a:solidFill>
                            <a:srgbClr val="002060"/>
                          </a:solidFill>
                          <a:effectLst/>
                        </a:rPr>
                        <a:t>Sarı</a:t>
                      </a:r>
                      <a:endParaRPr lang="tr-TR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400" dirty="0">
                          <a:effectLst/>
                        </a:rPr>
                        <a:t>Ön baskı (hakem </a:t>
                      </a:r>
                      <a:r>
                        <a:rPr lang="tr-TR" sz="1400" dirty="0" smtClean="0">
                          <a:effectLst/>
                        </a:rPr>
                        <a:t>değerlendirmesi öncesi) </a:t>
                      </a:r>
                      <a:r>
                        <a:rPr lang="tr-TR" sz="1400" dirty="0">
                          <a:effectLst/>
                        </a:rPr>
                        <a:t>arşivlenebilir</a:t>
                      </a:r>
                      <a:endParaRPr lang="tr-T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400" dirty="0">
                          <a:solidFill>
                            <a:srgbClr val="002060"/>
                          </a:solidFill>
                          <a:effectLst/>
                        </a:rPr>
                        <a:t>Beyaz</a:t>
                      </a:r>
                      <a:endParaRPr lang="tr-TR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tr-TR" sz="1400" dirty="0">
                          <a:effectLst/>
                        </a:rPr>
                        <a:t>Arşivleme </a:t>
                      </a:r>
                      <a:r>
                        <a:rPr lang="tr-TR" sz="1400" dirty="0" smtClean="0">
                          <a:effectLst/>
                        </a:rPr>
                        <a:t>desteklenmemektedir</a:t>
                      </a:r>
                      <a:endParaRPr lang="tr-T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7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831622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Yasal Yönleriyle açık erişim</a:t>
            </a:r>
            <a:endParaRPr lang="tr-TR" dirty="0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8695521" cy="5112568"/>
          </a:xfrm>
        </p:spPr>
      </p:pic>
    </p:spTree>
    <p:extLst>
      <p:ext uri="{BB962C8B-B14F-4D97-AF65-F5344CB8AC3E}">
        <p14:creationId xmlns:p14="http://schemas.microsoft.com/office/powerpoint/2010/main" val="97878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435280" cy="831622"/>
          </a:xfrm>
        </p:spPr>
        <p:txBody>
          <a:bodyPr>
            <a:normAutofit/>
          </a:bodyPr>
          <a:lstStyle/>
          <a:p>
            <a:r>
              <a:rPr lang="tr-TR" sz="2400" dirty="0">
                <a:solidFill>
                  <a:srgbClr val="00B050"/>
                </a:solidFill>
              </a:rPr>
              <a:t>Yasal Yönleriyle açık </a:t>
            </a:r>
            <a:r>
              <a:rPr lang="tr-TR" sz="2400" dirty="0" smtClean="0">
                <a:solidFill>
                  <a:srgbClr val="00B050"/>
                </a:solidFill>
              </a:rPr>
              <a:t>erişim Örnekler</a:t>
            </a:r>
            <a:endParaRPr lang="tr-TR" sz="24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124744"/>
            <a:ext cx="7620000" cy="4373563"/>
          </a:xfrm>
        </p:spPr>
        <p:txBody>
          <a:bodyPr>
            <a:normAutofit/>
          </a:bodyPr>
          <a:lstStyle/>
          <a:p>
            <a:pPr algn="just"/>
            <a:r>
              <a:rPr lang="tr-TR" sz="24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1) </a:t>
            </a:r>
            <a:r>
              <a:rPr lang="en-US" sz="1100" b="0" dirty="0" err="1">
                <a:latin typeface="Andalus" pitchFamily="18" charset="-78"/>
                <a:cs typeface="Andalus" pitchFamily="18" charset="-78"/>
              </a:rPr>
              <a:t>Donmez</a:t>
            </a:r>
            <a:r>
              <a:rPr lang="en-US" sz="1100" b="0" dirty="0">
                <a:latin typeface="Andalus" pitchFamily="18" charset="-78"/>
                <a:cs typeface="Andalus" pitchFamily="18" charset="-78"/>
              </a:rPr>
              <a:t>, G. &amp; </a:t>
            </a:r>
            <a:r>
              <a:rPr lang="en-US" sz="1100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Baştürk</a:t>
            </a:r>
            <a:r>
              <a:rPr lang="en-US" sz="11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S</a:t>
            </a:r>
            <a:r>
              <a:rPr lang="en-US" sz="1100" b="0" dirty="0">
                <a:latin typeface="Andalus" pitchFamily="18" charset="-78"/>
                <a:cs typeface="Andalus" pitchFamily="18" charset="-78"/>
              </a:rPr>
              <a:t>. (2010). Pre-service mathematical teachers’ knowledge of different teaching methods of the limit and continuity concept. </a:t>
            </a:r>
            <a:r>
              <a:rPr lang="en-US" sz="1400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Procedia</a:t>
            </a:r>
            <a:r>
              <a:rPr lang="en-US" sz="14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- Social and Behavioral Sciences</a:t>
            </a:r>
            <a:r>
              <a:rPr lang="en-US" sz="1100" b="0" dirty="0">
                <a:latin typeface="Andalus" pitchFamily="18" charset="-78"/>
                <a:cs typeface="Andalus" pitchFamily="18" charset="-78"/>
              </a:rPr>
              <a:t>. 2(2), 462-465 [Indexed to </a:t>
            </a:r>
            <a:r>
              <a:rPr lang="en-US" sz="1100" b="0" dirty="0" err="1">
                <a:latin typeface="Andalus" pitchFamily="18" charset="-78"/>
                <a:cs typeface="Andalus" pitchFamily="18" charset="-78"/>
              </a:rPr>
              <a:t>ScienceDirect</a:t>
            </a:r>
            <a:r>
              <a:rPr lang="en-US" sz="1100" b="0" dirty="0">
                <a:latin typeface="Andalus" pitchFamily="18" charset="-78"/>
                <a:cs typeface="Andalus" pitchFamily="18" charset="-78"/>
              </a:rPr>
              <a:t> &amp; Scopus]. </a:t>
            </a:r>
            <a:endParaRPr lang="tr-TR" sz="1100" b="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49" y="1916832"/>
            <a:ext cx="866199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4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890240" cy="648072"/>
          </a:xfrm>
        </p:spPr>
        <p:txBody>
          <a:bodyPr>
            <a:normAutofit/>
          </a:bodyPr>
          <a:lstStyle/>
          <a:p>
            <a:r>
              <a:rPr lang="tr-TR" sz="2400" dirty="0">
                <a:solidFill>
                  <a:srgbClr val="00B050"/>
                </a:solidFill>
              </a:rPr>
              <a:t>Yasal Yönleriyle açık erişim Örnekler</a:t>
            </a:r>
            <a:endParaRPr lang="tr-TR" sz="24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124745"/>
            <a:ext cx="7620000" cy="792088"/>
          </a:xfrm>
        </p:spPr>
        <p:txBody>
          <a:bodyPr>
            <a:normAutofit/>
          </a:bodyPr>
          <a:lstStyle/>
          <a:p>
            <a:pPr algn="just"/>
            <a:r>
              <a:rPr lang="tr-TR" sz="24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2) </a:t>
            </a:r>
            <a:r>
              <a:rPr lang="en-US" sz="1100" b="0" dirty="0" err="1"/>
              <a:t>Akçay</a:t>
            </a:r>
            <a:r>
              <a:rPr lang="en-US" sz="1100" b="0" dirty="0"/>
              <a:t>, H., </a:t>
            </a:r>
            <a:r>
              <a:rPr lang="en-US" sz="1100" b="0" dirty="0" err="1"/>
              <a:t>Yager</a:t>
            </a:r>
            <a:r>
              <a:rPr lang="en-US" sz="1100" b="0" dirty="0"/>
              <a:t>, R. E., </a:t>
            </a:r>
            <a:r>
              <a:rPr lang="en-US" sz="1100" b="0" dirty="0" err="1"/>
              <a:t>Iskander</a:t>
            </a:r>
            <a:r>
              <a:rPr lang="en-US" sz="1100" b="0" dirty="0"/>
              <a:t>, S. M., </a:t>
            </a:r>
            <a:r>
              <a:rPr lang="en-US" sz="1100" dirty="0" err="1">
                <a:solidFill>
                  <a:srgbClr val="FF0000"/>
                </a:solidFill>
              </a:rPr>
              <a:t>Turgut</a:t>
            </a:r>
            <a:r>
              <a:rPr lang="en-US" sz="1100" dirty="0">
                <a:solidFill>
                  <a:srgbClr val="FF0000"/>
                </a:solidFill>
              </a:rPr>
              <a:t>, H</a:t>
            </a:r>
            <a:r>
              <a:rPr lang="en-US" sz="1100" b="0" dirty="0"/>
              <a:t>.(2010). Change in Student Beliefs About Attitudes Toward Science in Grades 6-9</a:t>
            </a:r>
            <a:r>
              <a:rPr lang="en-US" sz="1100" dirty="0"/>
              <a:t>, </a:t>
            </a:r>
            <a:r>
              <a:rPr lang="en-US" sz="1200" dirty="0">
                <a:solidFill>
                  <a:srgbClr val="FF0000"/>
                </a:solidFill>
              </a:rPr>
              <a:t>Asia-Pacific Forum on Science Learning and Teaching</a:t>
            </a:r>
            <a:r>
              <a:rPr lang="en-US" sz="1100" dirty="0"/>
              <a:t>, </a:t>
            </a:r>
            <a:r>
              <a:rPr lang="en-US" sz="1100" b="0" dirty="0"/>
              <a:t>11(1), 1-18. </a:t>
            </a:r>
            <a:endParaRPr lang="tr-TR" sz="2400" b="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16832"/>
            <a:ext cx="8136904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47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890240" cy="648072"/>
          </a:xfrm>
        </p:spPr>
        <p:txBody>
          <a:bodyPr>
            <a:normAutofit/>
          </a:bodyPr>
          <a:lstStyle/>
          <a:p>
            <a:r>
              <a:rPr lang="tr-TR" sz="2400" dirty="0">
                <a:solidFill>
                  <a:srgbClr val="00B050"/>
                </a:solidFill>
              </a:rPr>
              <a:t>Yasal Yönleriyle açık erişim Örnekler</a:t>
            </a:r>
            <a:endParaRPr lang="tr-TR" sz="24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124745"/>
            <a:ext cx="8424936" cy="79208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tr-TR" sz="24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3</a:t>
            </a:r>
            <a:r>
              <a:rPr lang="tr-TR" sz="24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) 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Levent, A., Oto, O., Ekin, S., </a:t>
            </a:r>
            <a:r>
              <a:rPr lang="tr-TR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Berber, İ. 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2013.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Method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validation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and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simultaneous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determination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of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retinol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,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retinyl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palmitate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, </a:t>
            </a:r>
            <a:r>
              <a:rPr lang="el-GR" b="0" dirty="0" smtClean="0">
                <a:cs typeface="Andalus" pitchFamily="18" charset="-78"/>
              </a:rPr>
              <a:t>β-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 smtClean="0">
                <a:latin typeface="Andalus" pitchFamily="18" charset="-78"/>
                <a:cs typeface="Andalus" pitchFamily="18" charset="-78"/>
              </a:rPr>
              <a:t>carotene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, </a:t>
            </a:r>
            <a:r>
              <a:rPr lang="el-GR" b="0" dirty="0">
                <a:cs typeface="Andalus" pitchFamily="18" charset="-78"/>
              </a:rPr>
              <a:t>α-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tocopherol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and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vitamin C in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rat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serum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treated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with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7,12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dimethylbenz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[a]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anthracene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and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Plantago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major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L.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by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 smtClean="0">
                <a:latin typeface="Andalus" pitchFamily="18" charset="-78"/>
                <a:cs typeface="Andalus" pitchFamily="18" charset="-78"/>
              </a:rPr>
              <a:t>high</a:t>
            </a:r>
            <a:r>
              <a:rPr lang="tr-TR" b="0" dirty="0" smtClean="0">
                <a:latin typeface="Andalus" pitchFamily="18" charset="-78"/>
                <a:cs typeface="Andalus" pitchFamily="18" charset="-78"/>
              </a:rPr>
              <a:t>- </a:t>
            </a:r>
          </a:p>
          <a:p>
            <a:pPr algn="just"/>
            <a:r>
              <a:rPr lang="tr-TR" b="0" dirty="0" err="1" smtClean="0">
                <a:latin typeface="Andalus" pitchFamily="18" charset="-78"/>
                <a:cs typeface="Andalus" pitchFamily="18" charset="-78"/>
              </a:rPr>
              <a:t>performance</a:t>
            </a:r>
            <a:r>
              <a:rPr lang="tr-TR" b="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liquid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chromatography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using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diode-array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tr-TR" b="0" dirty="0" err="1">
                <a:latin typeface="Andalus" pitchFamily="18" charset="-78"/>
                <a:cs typeface="Andalus" pitchFamily="18" charset="-78"/>
              </a:rPr>
              <a:t>detection</a:t>
            </a:r>
            <a:r>
              <a:rPr lang="tr-TR" dirty="0">
                <a:latin typeface="Andalus" pitchFamily="18" charset="-78"/>
                <a:cs typeface="Andalus" pitchFamily="18" charset="-78"/>
              </a:rPr>
              <a:t>. </a:t>
            </a:r>
            <a:r>
              <a:rPr lang="tr-TR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Combinatorial</a:t>
            </a:r>
            <a:r>
              <a:rPr lang="tr-TR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tr-TR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Chemistry</a:t>
            </a:r>
            <a:r>
              <a:rPr lang="tr-TR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&amp; High </a:t>
            </a:r>
            <a:r>
              <a:rPr lang="tr-TR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Throughput</a:t>
            </a:r>
            <a:r>
              <a:rPr lang="tr-TR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tr-TR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Screening</a:t>
            </a:r>
            <a:r>
              <a:rPr lang="tr-TR" dirty="0">
                <a:latin typeface="Andalus" pitchFamily="18" charset="-78"/>
                <a:cs typeface="Andalus" pitchFamily="18" charset="-78"/>
              </a:rPr>
              <a:t>, </a:t>
            </a:r>
            <a:r>
              <a:rPr lang="tr-TR" b="0" dirty="0">
                <a:latin typeface="Andalus" pitchFamily="18" charset="-78"/>
                <a:cs typeface="Andalus" pitchFamily="18" charset="-78"/>
              </a:rPr>
              <a:t>16(2): 142-149. </a:t>
            </a:r>
            <a:endParaRPr lang="tr-TR" b="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69" y="1978692"/>
            <a:ext cx="8428310" cy="447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4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890240" cy="648072"/>
          </a:xfrm>
        </p:spPr>
        <p:txBody>
          <a:bodyPr>
            <a:normAutofit/>
          </a:bodyPr>
          <a:lstStyle/>
          <a:p>
            <a:r>
              <a:rPr lang="tr-TR" sz="2400" dirty="0">
                <a:solidFill>
                  <a:srgbClr val="00B050"/>
                </a:solidFill>
              </a:rPr>
              <a:t>Yasal Yönleriyle açık erişim Örnekler</a:t>
            </a:r>
            <a:endParaRPr lang="tr-TR" sz="24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124745"/>
            <a:ext cx="8424936" cy="720079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tr-TR" sz="25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4) </a:t>
            </a:r>
            <a:r>
              <a:rPr lang="en-US" sz="2500" b="0" dirty="0" err="1">
                <a:latin typeface="Andalus" pitchFamily="18" charset="-78"/>
                <a:cs typeface="Andalus" pitchFamily="18" charset="-78"/>
              </a:rPr>
              <a:t>Aydın</a:t>
            </a:r>
            <a:r>
              <a:rPr lang="en-US" sz="2500" b="0" dirty="0">
                <a:latin typeface="Andalus" pitchFamily="18" charset="-78"/>
                <a:cs typeface="Andalus" pitchFamily="18" charset="-78"/>
              </a:rPr>
              <a:t>, S., </a:t>
            </a:r>
            <a:r>
              <a:rPr lang="en-US" sz="2500" b="0" dirty="0" err="1">
                <a:latin typeface="Andalus" pitchFamily="18" charset="-78"/>
                <a:cs typeface="Andalus" pitchFamily="18" charset="-78"/>
              </a:rPr>
              <a:t>Engin</a:t>
            </a:r>
            <a:r>
              <a:rPr lang="en-US" sz="2500" b="0" dirty="0">
                <a:latin typeface="Andalus" pitchFamily="18" charset="-78"/>
                <a:cs typeface="Andalus" pitchFamily="18" charset="-78"/>
              </a:rPr>
              <a:t>, M. </a:t>
            </a:r>
            <a:r>
              <a:rPr lang="en-US" sz="2500" b="0" dirty="0" err="1">
                <a:latin typeface="Andalus" pitchFamily="18" charset="-78"/>
                <a:cs typeface="Andalus" pitchFamily="18" charset="-78"/>
              </a:rPr>
              <a:t>ve</a:t>
            </a:r>
            <a:r>
              <a:rPr lang="en-US" sz="2500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500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Bircan</a:t>
            </a:r>
            <a:r>
              <a:rPr lang="en-US" sz="25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R., </a:t>
            </a:r>
            <a:r>
              <a:rPr lang="en-US" sz="2500" b="0" dirty="0">
                <a:latin typeface="Andalus" pitchFamily="18" charset="-78"/>
                <a:cs typeface="Andalus" pitchFamily="18" charset="-78"/>
              </a:rPr>
              <a:t>2002 : A Comparative Investigation of </a:t>
            </a:r>
            <a:r>
              <a:rPr lang="en-US" sz="2500" b="0" dirty="0" err="1">
                <a:latin typeface="Andalus" pitchFamily="18" charset="-78"/>
                <a:cs typeface="Andalus" pitchFamily="18" charset="-78"/>
              </a:rPr>
              <a:t>Acrobacter</a:t>
            </a:r>
            <a:r>
              <a:rPr lang="en-US" sz="2500" b="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500" b="0" dirty="0" err="1">
                <a:latin typeface="Andalus" pitchFamily="18" charset="-78"/>
                <a:cs typeface="Andalus" pitchFamily="18" charset="-78"/>
              </a:rPr>
              <a:t>cryaeropphilus</a:t>
            </a:r>
            <a:r>
              <a:rPr lang="en-US" sz="2500" b="0" dirty="0">
                <a:latin typeface="Andalus" pitchFamily="18" charset="-78"/>
                <a:cs typeface="Andalus" pitchFamily="18" charset="-78"/>
              </a:rPr>
              <a:t> among Albino </a:t>
            </a:r>
            <a:endParaRPr lang="tr-TR" sz="2500" b="0" dirty="0" smtClean="0"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n-US" sz="2500" b="0" dirty="0" smtClean="0">
                <a:latin typeface="Andalus" pitchFamily="18" charset="-78"/>
                <a:cs typeface="Andalus" pitchFamily="18" charset="-78"/>
              </a:rPr>
              <a:t>Crosses </a:t>
            </a:r>
            <a:r>
              <a:rPr lang="en-US" sz="2500" b="0" dirty="0">
                <a:latin typeface="Andalus" pitchFamily="18" charset="-78"/>
                <a:cs typeface="Andalus" pitchFamily="18" charset="-78"/>
              </a:rPr>
              <a:t>and High-and Low-Body-Weight Rainbow Trout. </a:t>
            </a:r>
            <a:r>
              <a:rPr lang="en-US" sz="25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Journal of Aquatic Animal Health, </a:t>
            </a:r>
            <a:r>
              <a:rPr lang="en-US" sz="2500" b="0" dirty="0">
                <a:latin typeface="Andalus" pitchFamily="18" charset="-78"/>
                <a:cs typeface="Andalus" pitchFamily="18" charset="-78"/>
              </a:rPr>
              <a:t>14 : 39-44.</a:t>
            </a:r>
            <a:br>
              <a:rPr lang="en-US" sz="2500" b="0" dirty="0">
                <a:latin typeface="Andalus" pitchFamily="18" charset="-78"/>
                <a:cs typeface="Andalus" pitchFamily="18" charset="-78"/>
              </a:rPr>
            </a:br>
            <a:endParaRPr lang="tr-TR" sz="2500" b="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8208912" cy="462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0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831622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Yasal Yönleriyle açık erişim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620000" cy="4373563"/>
          </a:xfrm>
        </p:spPr>
        <p:txBody>
          <a:bodyPr>
            <a:normAutofit fontScale="77500" lnSpcReduction="20000"/>
          </a:bodyPr>
          <a:lstStyle/>
          <a:p>
            <a:r>
              <a:rPr lang="tr-TR" sz="2600" dirty="0">
                <a:solidFill>
                  <a:srgbClr val="00B050"/>
                </a:solidFill>
              </a:rPr>
              <a:t>Bir yayını kurumsal arşive koyarken yasal kontrol noktaları</a:t>
            </a:r>
            <a:r>
              <a:rPr lang="tr-TR" sz="2600" dirty="0" smtClean="0">
                <a:solidFill>
                  <a:srgbClr val="00B050"/>
                </a:solidFill>
              </a:rPr>
              <a:t>:</a:t>
            </a:r>
          </a:p>
          <a:p>
            <a:endParaRPr lang="tr-TR" sz="2600" dirty="0">
              <a:solidFill>
                <a:srgbClr val="00B050"/>
              </a:solidFill>
            </a:endParaRPr>
          </a:p>
          <a:p>
            <a:r>
              <a:rPr lang="tr-TR" sz="3200" b="0" dirty="0" smtClean="0"/>
              <a:t>• </a:t>
            </a:r>
            <a:r>
              <a:rPr lang="tr-TR" sz="3100" b="0" dirty="0"/>
              <a:t>Elektronik ortamda paylaşım koşulları</a:t>
            </a:r>
          </a:p>
          <a:p>
            <a:r>
              <a:rPr lang="tr-TR" sz="3100" b="0" dirty="0"/>
              <a:t>• Yazarın elektronik ortamda paylaşım, kullanım hakları</a:t>
            </a:r>
          </a:p>
          <a:p>
            <a:r>
              <a:rPr lang="tr-TR" sz="3100" b="0" dirty="0"/>
              <a:t>• Yayıncı politikası</a:t>
            </a:r>
          </a:p>
          <a:p>
            <a:r>
              <a:rPr lang="tr-TR" sz="3100" b="0" dirty="0"/>
              <a:t>• Fon sağlayıcı kuruluşun politikası; ambargo varlığı</a:t>
            </a:r>
          </a:p>
          <a:p>
            <a:r>
              <a:rPr lang="tr-TR" sz="3100" b="0" dirty="0"/>
              <a:t>• Yayının son baskısının arşivlenmesi</a:t>
            </a:r>
          </a:p>
          <a:p>
            <a:r>
              <a:rPr lang="tr-TR" sz="3100" b="0" dirty="0"/>
              <a:t>• </a:t>
            </a:r>
            <a:r>
              <a:rPr lang="tr-TR" sz="3100" b="0" dirty="0" err="1"/>
              <a:t>Metadata</a:t>
            </a:r>
            <a:r>
              <a:rPr lang="tr-TR" sz="3100" b="0" dirty="0"/>
              <a:t> kaydının tamlığı ve doğruluğu</a:t>
            </a:r>
          </a:p>
          <a:p>
            <a:r>
              <a:rPr lang="tr-TR" sz="3100" b="0" dirty="0"/>
              <a:t>• Yayıncı baskısına link verilmesi</a:t>
            </a:r>
            <a:endParaRPr lang="tr-TR" sz="31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216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53745" y="188640"/>
            <a:ext cx="7787208" cy="648072"/>
          </a:xfrm>
        </p:spPr>
        <p:txBody>
          <a:bodyPr>
            <a:normAutofit/>
          </a:bodyPr>
          <a:lstStyle/>
          <a:p>
            <a:pPr algn="ctr"/>
            <a:r>
              <a:rPr lang="tr-TR" sz="2400" dirty="0" err="1" smtClean="0">
                <a:solidFill>
                  <a:srgbClr val="002060"/>
                </a:solidFill>
              </a:rPr>
              <a:t>Kütüphanecİler</a:t>
            </a:r>
            <a:r>
              <a:rPr lang="tr-TR" sz="2400" dirty="0" smtClean="0">
                <a:solidFill>
                  <a:srgbClr val="002060"/>
                </a:solidFill>
              </a:rPr>
              <a:t> </a:t>
            </a:r>
            <a:r>
              <a:rPr lang="tr-TR" sz="2400" dirty="0" err="1" smtClean="0">
                <a:solidFill>
                  <a:srgbClr val="002060"/>
                </a:solidFill>
              </a:rPr>
              <a:t>açIsIndan</a:t>
            </a:r>
            <a:r>
              <a:rPr lang="tr-TR" sz="2400" dirty="0" smtClean="0">
                <a:solidFill>
                  <a:srgbClr val="002060"/>
                </a:solidFill>
              </a:rPr>
              <a:t> açık </a:t>
            </a:r>
            <a:r>
              <a:rPr lang="tr-TR" sz="2400" dirty="0" err="1" smtClean="0">
                <a:solidFill>
                  <a:srgbClr val="002060"/>
                </a:solidFill>
              </a:rPr>
              <a:t>erİŞİM</a:t>
            </a:r>
            <a:endParaRPr lang="tr-TR" sz="2400" dirty="0">
              <a:solidFill>
                <a:srgbClr val="002060"/>
              </a:solidFill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1931099" y="6174805"/>
            <a:ext cx="56325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http://acikerisim.ankos.gen.tr/aedunyasindan.html</a:t>
            </a:r>
          </a:p>
        </p:txBody>
      </p:sp>
      <p:sp>
        <p:nvSpPr>
          <p:cNvPr id="3" name="Oval 2"/>
          <p:cNvSpPr/>
          <p:nvPr/>
        </p:nvSpPr>
        <p:spPr>
          <a:xfrm>
            <a:off x="3390639" y="2826770"/>
            <a:ext cx="2263581" cy="172819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BUDAPEŞTE AÇIK ERİŞİM İNSİYATİFİ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6214640" y="2826770"/>
            <a:ext cx="1512167" cy="12877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ANKOS</a:t>
            </a:r>
          </a:p>
          <a:p>
            <a:pPr algn="ctr"/>
            <a:r>
              <a:rPr lang="tr-TR" dirty="0" smtClean="0"/>
              <a:t>AEKA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568312" y="1316833"/>
            <a:ext cx="1908237" cy="128776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err="1" smtClean="0"/>
              <a:t>OpenAIRE</a:t>
            </a:r>
            <a:endParaRPr lang="tr-TR" dirty="0" smtClean="0"/>
          </a:p>
        </p:txBody>
      </p:sp>
      <p:sp>
        <p:nvSpPr>
          <p:cNvPr id="8" name="Oval 7"/>
          <p:cNvSpPr/>
          <p:nvPr/>
        </p:nvSpPr>
        <p:spPr>
          <a:xfrm>
            <a:off x="1331640" y="2826770"/>
            <a:ext cx="1728191" cy="128776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SPARC EUROPE</a:t>
            </a:r>
          </a:p>
        </p:txBody>
      </p:sp>
      <p:sp>
        <p:nvSpPr>
          <p:cNvPr id="9" name="Oval 8"/>
          <p:cNvSpPr/>
          <p:nvPr/>
        </p:nvSpPr>
        <p:spPr>
          <a:xfrm>
            <a:off x="2051720" y="4561982"/>
            <a:ext cx="1795528" cy="128776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HORİZON 2020</a:t>
            </a:r>
          </a:p>
        </p:txBody>
      </p:sp>
      <p:sp>
        <p:nvSpPr>
          <p:cNvPr id="10" name="Oval 9"/>
          <p:cNvSpPr/>
          <p:nvPr/>
        </p:nvSpPr>
        <p:spPr>
          <a:xfrm>
            <a:off x="5148064" y="4621948"/>
            <a:ext cx="2133155" cy="128776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MEDOANET</a:t>
            </a:r>
          </a:p>
        </p:txBody>
      </p:sp>
      <p:sp>
        <p:nvSpPr>
          <p:cNvPr id="4" name="Dikdörtgen 3"/>
          <p:cNvSpPr/>
          <p:nvPr/>
        </p:nvSpPr>
        <p:spPr>
          <a:xfrm>
            <a:off x="179512" y="1132167"/>
            <a:ext cx="1537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Genel Çerçeve</a:t>
            </a:r>
          </a:p>
        </p:txBody>
      </p:sp>
    </p:spTree>
    <p:extLst>
      <p:ext uri="{BB962C8B-B14F-4D97-AF65-F5344CB8AC3E}">
        <p14:creationId xmlns:p14="http://schemas.microsoft.com/office/powerpoint/2010/main" val="314330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83241" y="260648"/>
            <a:ext cx="7787208" cy="648072"/>
          </a:xfrm>
        </p:spPr>
        <p:txBody>
          <a:bodyPr>
            <a:normAutofit/>
          </a:bodyPr>
          <a:lstStyle/>
          <a:p>
            <a:pPr algn="ctr"/>
            <a:r>
              <a:rPr lang="tr-TR" sz="2400" dirty="0" err="1" smtClean="0">
                <a:solidFill>
                  <a:srgbClr val="002060"/>
                </a:solidFill>
              </a:rPr>
              <a:t>Kütüphanecİler</a:t>
            </a:r>
            <a:r>
              <a:rPr lang="tr-TR" sz="2400" dirty="0" smtClean="0">
                <a:solidFill>
                  <a:srgbClr val="002060"/>
                </a:solidFill>
              </a:rPr>
              <a:t> </a:t>
            </a:r>
            <a:r>
              <a:rPr lang="tr-TR" sz="2400" dirty="0" err="1" smtClean="0">
                <a:solidFill>
                  <a:srgbClr val="002060"/>
                </a:solidFill>
              </a:rPr>
              <a:t>açIsIndan</a:t>
            </a:r>
            <a:r>
              <a:rPr lang="tr-TR" sz="2400" dirty="0" smtClean="0">
                <a:solidFill>
                  <a:srgbClr val="002060"/>
                </a:solidFill>
              </a:rPr>
              <a:t> açık </a:t>
            </a:r>
            <a:r>
              <a:rPr lang="tr-TR" sz="2400" dirty="0" err="1" smtClean="0">
                <a:solidFill>
                  <a:srgbClr val="002060"/>
                </a:solidFill>
              </a:rPr>
              <a:t>erİŞİM</a:t>
            </a:r>
            <a:endParaRPr lang="tr-TR" sz="2400" dirty="0">
              <a:solidFill>
                <a:srgbClr val="002060"/>
              </a:solidFill>
            </a:endParaRPr>
          </a:p>
        </p:txBody>
      </p:sp>
      <p:graphicFrame>
        <p:nvGraphicFramePr>
          <p:cNvPr id="21" name="Diyagram 20"/>
          <p:cNvGraphicFramePr/>
          <p:nvPr>
            <p:extLst>
              <p:ext uri="{D42A27DB-BD31-4B8C-83A1-F6EECF244321}">
                <p14:modId xmlns:p14="http://schemas.microsoft.com/office/powerpoint/2010/main" val="413404400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Aşağı Bükülü Ok 21"/>
          <p:cNvSpPr/>
          <p:nvPr/>
        </p:nvSpPr>
        <p:spPr>
          <a:xfrm rot="17829137">
            <a:off x="1619672" y="2636912"/>
            <a:ext cx="1872208" cy="7200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Aşağı Bükülü Ok 22"/>
          <p:cNvSpPr/>
          <p:nvPr/>
        </p:nvSpPr>
        <p:spPr>
          <a:xfrm rot="3670817">
            <a:off x="5922087" y="2651961"/>
            <a:ext cx="1872208" cy="7200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Aşağı Bükülü Ok 23"/>
          <p:cNvSpPr/>
          <p:nvPr/>
        </p:nvSpPr>
        <p:spPr>
          <a:xfrm rot="11132916">
            <a:off x="3749667" y="5356911"/>
            <a:ext cx="1872208" cy="7200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Dikdörtgen 24"/>
          <p:cNvSpPr/>
          <p:nvPr/>
        </p:nvSpPr>
        <p:spPr>
          <a:xfrm>
            <a:off x="132802" y="1124744"/>
            <a:ext cx="2959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Bilgi-Fiyat-Yayıncı Denklemi</a:t>
            </a:r>
          </a:p>
        </p:txBody>
      </p:sp>
    </p:spTree>
    <p:extLst>
      <p:ext uri="{BB962C8B-B14F-4D97-AF65-F5344CB8AC3E}">
        <p14:creationId xmlns:p14="http://schemas.microsoft.com/office/powerpoint/2010/main" val="222757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5791200" cy="903630"/>
          </a:xfrm>
        </p:spPr>
        <p:txBody>
          <a:bodyPr>
            <a:normAutofit/>
          </a:bodyPr>
          <a:lstStyle/>
          <a:p>
            <a:pPr algn="ctr"/>
            <a:r>
              <a:rPr lang="tr-TR" sz="2400" dirty="0" smtClean="0">
                <a:solidFill>
                  <a:srgbClr val="002060"/>
                </a:solidFill>
              </a:rPr>
              <a:t>AÇIK ERİŞİM İÇİN İKİ TEMEL YOL</a:t>
            </a:r>
            <a:endParaRPr lang="tr-TR" sz="2400" dirty="0">
              <a:solidFill>
                <a:srgbClr val="002060"/>
              </a:solidFill>
            </a:endParaRPr>
          </a:p>
        </p:txBody>
      </p:sp>
      <p:sp>
        <p:nvSpPr>
          <p:cNvPr id="4" name="İçerik Yer Tutucusu 3"/>
          <p:cNvSpPr>
            <a:spLocks noGrp="1"/>
          </p:cNvSpPr>
          <p:nvPr>
            <p:ph sz="half" idx="1"/>
          </p:nvPr>
        </p:nvSpPr>
        <p:spPr>
          <a:xfrm>
            <a:off x="740233" y="2332037"/>
            <a:ext cx="3291840" cy="452596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tr-TR" sz="2000" dirty="0" smtClean="0"/>
              <a:t>Kişisel Arşivleme ve yazar kopyasının kurumsal arşivde depolanması</a:t>
            </a:r>
          </a:p>
          <a:p>
            <a:endParaRPr lang="en-US" dirty="0"/>
          </a:p>
        </p:txBody>
      </p:sp>
      <p:sp>
        <p:nvSpPr>
          <p:cNvPr id="5" name="İçerik Yer Tutucusu 4"/>
          <p:cNvSpPr>
            <a:spLocks noGrp="1"/>
          </p:cNvSpPr>
          <p:nvPr>
            <p:ph sz="half" idx="2"/>
          </p:nvPr>
        </p:nvSpPr>
        <p:spPr>
          <a:xfrm>
            <a:off x="5374352" y="2339677"/>
            <a:ext cx="3291840" cy="452596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 err="1"/>
              <a:t>Tamamen</a:t>
            </a:r>
            <a:r>
              <a:rPr lang="en-US" sz="2000" dirty="0"/>
              <a:t> AE </a:t>
            </a:r>
            <a:r>
              <a:rPr lang="en-US" sz="2000" dirty="0" err="1"/>
              <a:t>dergi</a:t>
            </a:r>
            <a:r>
              <a:rPr lang="en-US" sz="2000" dirty="0"/>
              <a:t> </a:t>
            </a:r>
            <a:r>
              <a:rPr lang="en-US" sz="2000" dirty="0" err="1"/>
              <a:t>veya</a:t>
            </a:r>
            <a:r>
              <a:rPr lang="en-US" sz="2000" dirty="0"/>
              <a:t> </a:t>
            </a:r>
            <a:r>
              <a:rPr lang="en-US" sz="2000" dirty="0" err="1" smtClean="0"/>
              <a:t>abonelik</a:t>
            </a:r>
            <a:r>
              <a:rPr lang="tr-TR" sz="2000" dirty="0"/>
              <a:t> </a:t>
            </a:r>
            <a:r>
              <a:rPr lang="en-US" sz="2000" dirty="0" err="1" smtClean="0"/>
              <a:t>gerektiren</a:t>
            </a:r>
            <a:r>
              <a:rPr lang="en-US" sz="2000" dirty="0" smtClean="0"/>
              <a:t> </a:t>
            </a:r>
            <a:r>
              <a:rPr lang="en-US" sz="2000" dirty="0" err="1"/>
              <a:t>dergide</a:t>
            </a:r>
            <a:r>
              <a:rPr lang="en-US" sz="2000" dirty="0"/>
              <a:t> AE </a:t>
            </a:r>
            <a:r>
              <a:rPr lang="en-US" sz="2000" dirty="0" err="1" smtClean="0"/>
              <a:t>opsiyonu</a:t>
            </a:r>
            <a:endParaRPr lang="tr-TR" sz="20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r-TR" sz="2000" dirty="0" smtClean="0">
                <a:solidFill>
                  <a:srgbClr val="FF0000"/>
                </a:solidFill>
              </a:rPr>
              <a:t>MAKALE İŞLEM ÜCRETİ </a:t>
            </a:r>
            <a:r>
              <a:rPr lang="tr-TR" sz="2000" dirty="0" smtClean="0"/>
              <a:t>ödeyerek her yerden erişimin sağlanması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3" name="Dikdörtgen 2"/>
          <p:cNvSpPr/>
          <p:nvPr/>
        </p:nvSpPr>
        <p:spPr>
          <a:xfrm>
            <a:off x="1115616" y="1484784"/>
            <a:ext cx="2160240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YEŞİL YOL</a:t>
            </a:r>
            <a:endParaRPr lang="en-US" dirty="0"/>
          </a:p>
        </p:txBody>
      </p:sp>
      <p:sp>
        <p:nvSpPr>
          <p:cNvPr id="9" name="Dikdörtgen 8"/>
          <p:cNvSpPr/>
          <p:nvPr/>
        </p:nvSpPr>
        <p:spPr>
          <a:xfrm>
            <a:off x="5940152" y="1484784"/>
            <a:ext cx="2160240" cy="5040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ALTIN YOL</a:t>
            </a:r>
            <a:endParaRPr lang="en-US" dirty="0"/>
          </a:p>
        </p:txBody>
      </p:sp>
      <p:sp>
        <p:nvSpPr>
          <p:cNvPr id="6" name="Patlama 1 5"/>
          <p:cNvSpPr/>
          <p:nvPr/>
        </p:nvSpPr>
        <p:spPr>
          <a:xfrm>
            <a:off x="251520" y="4216540"/>
            <a:ext cx="4626260" cy="2448272"/>
          </a:xfrm>
          <a:prstGeom prst="irregularSeal1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/>
              <a:t>Sihirli sözcük: MAKALE İŞLEM ÜCRETİ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4425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791200" cy="467970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 smtClean="0"/>
              <a:t>Kapsam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 rot="20052719">
            <a:off x="370781" y="1088852"/>
            <a:ext cx="3291840" cy="639762"/>
          </a:xfrm>
        </p:spPr>
        <p:txBody>
          <a:bodyPr/>
          <a:lstStyle/>
          <a:p>
            <a:r>
              <a:rPr lang="tr-TR" sz="2000" dirty="0" smtClean="0">
                <a:solidFill>
                  <a:schemeClr val="tx2">
                    <a:lumMod val="50000"/>
                  </a:schemeClr>
                </a:solidFill>
              </a:rPr>
              <a:t>Açık Erişim</a:t>
            </a:r>
            <a:endParaRPr lang="tr-TR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Metin Yer Tutucusu 2"/>
          <p:cNvSpPr txBox="1">
            <a:spLocks/>
          </p:cNvSpPr>
          <p:nvPr/>
        </p:nvSpPr>
        <p:spPr>
          <a:xfrm rot="1753726">
            <a:off x="-60683" y="4906910"/>
            <a:ext cx="474545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1800" b="0" kern="1200" cap="all" spc="1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600" dirty="0" smtClean="0">
                <a:solidFill>
                  <a:srgbClr val="00B050"/>
                </a:solidFill>
              </a:rPr>
              <a:t>Yasal Yönleriyle Açık Erişim </a:t>
            </a:r>
            <a:endParaRPr lang="tr-TR" sz="1600" dirty="0">
              <a:solidFill>
                <a:srgbClr val="00B050"/>
              </a:solidFill>
            </a:endParaRPr>
          </a:p>
        </p:txBody>
      </p:sp>
      <p:sp>
        <p:nvSpPr>
          <p:cNvPr id="9" name="İçerik Yer Tutucusu 3"/>
          <p:cNvSpPr txBox="1">
            <a:spLocks/>
          </p:cNvSpPr>
          <p:nvPr/>
        </p:nvSpPr>
        <p:spPr>
          <a:xfrm>
            <a:off x="742554" y="3789040"/>
            <a:ext cx="3600400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400" dirty="0" smtClean="0">
                <a:latin typeface="Andalus" pitchFamily="18" charset="-78"/>
                <a:cs typeface="Andalus" pitchFamily="18" charset="-78"/>
              </a:rPr>
              <a:t> </a:t>
            </a:r>
            <a:endParaRPr lang="tr-TR" dirty="0"/>
          </a:p>
        </p:txBody>
      </p:sp>
      <p:sp>
        <p:nvSpPr>
          <p:cNvPr id="10" name="Metin Yer Tutucusu 4"/>
          <p:cNvSpPr txBox="1">
            <a:spLocks/>
          </p:cNvSpPr>
          <p:nvPr/>
        </p:nvSpPr>
        <p:spPr>
          <a:xfrm rot="19391213">
            <a:off x="4356307" y="4572363"/>
            <a:ext cx="4958619" cy="5320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600" dirty="0" smtClean="0">
                <a:solidFill>
                  <a:srgbClr val="002060"/>
                </a:solidFill>
              </a:rPr>
              <a:t>KÜTÜPHANECİLER AÇISINDAN A.E</a:t>
            </a:r>
            <a:endParaRPr lang="tr-TR" sz="1600" dirty="0">
              <a:solidFill>
                <a:srgbClr val="002060"/>
              </a:solidFill>
            </a:endParaRPr>
          </a:p>
        </p:txBody>
      </p:sp>
      <p:sp>
        <p:nvSpPr>
          <p:cNvPr id="11" name="İçerik Yer Tutucusu 5"/>
          <p:cNvSpPr txBox="1">
            <a:spLocks/>
          </p:cNvSpPr>
          <p:nvPr/>
        </p:nvSpPr>
        <p:spPr>
          <a:xfrm>
            <a:off x="4640804" y="3979993"/>
            <a:ext cx="3888432" cy="2484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1400" dirty="0"/>
          </a:p>
          <a:p>
            <a:endParaRPr lang="tr-TR" dirty="0"/>
          </a:p>
        </p:txBody>
      </p:sp>
      <p:sp>
        <p:nvSpPr>
          <p:cNvPr id="14" name="Metin Yer Tutucusu 2"/>
          <p:cNvSpPr txBox="1">
            <a:spLocks/>
          </p:cNvSpPr>
          <p:nvPr/>
        </p:nvSpPr>
        <p:spPr>
          <a:xfrm>
            <a:off x="378592" y="2696870"/>
            <a:ext cx="849053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1800" b="0" kern="1200" cap="all" spc="1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400" dirty="0" smtClean="0">
                <a:solidFill>
                  <a:srgbClr val="FF0000"/>
                </a:solidFill>
              </a:rPr>
              <a:t>SİNOP ÜNİVERSİTESİNDEKİ UYGULAMALAR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15" name="Metin Yer Tutucusu 2"/>
          <p:cNvSpPr txBox="1">
            <a:spLocks/>
          </p:cNvSpPr>
          <p:nvPr/>
        </p:nvSpPr>
        <p:spPr>
          <a:xfrm>
            <a:off x="2312046" y="5805264"/>
            <a:ext cx="4088489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1800" b="0" kern="1200" cap="all" spc="1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Metin Yer Tutucusu 2"/>
          <p:cNvSpPr>
            <a:spLocks noGrp="1"/>
          </p:cNvSpPr>
          <p:nvPr>
            <p:ph type="body" idx="1"/>
          </p:nvPr>
        </p:nvSpPr>
        <p:spPr>
          <a:xfrm rot="1273126">
            <a:off x="5348060" y="1612714"/>
            <a:ext cx="3888284" cy="639762"/>
          </a:xfrm>
        </p:spPr>
        <p:txBody>
          <a:bodyPr/>
          <a:lstStyle/>
          <a:p>
            <a:r>
              <a:rPr lang="tr-TR" sz="2000" dirty="0" smtClean="0"/>
              <a:t>BİZ NE YAPMALIYIZ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109437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791200" cy="831622"/>
          </a:xfrm>
        </p:spPr>
        <p:txBody>
          <a:bodyPr>
            <a:normAutofit/>
          </a:bodyPr>
          <a:lstStyle/>
          <a:p>
            <a:pPr algn="ctr"/>
            <a:r>
              <a:rPr lang="tr-TR" sz="2400" dirty="0" smtClean="0">
                <a:solidFill>
                  <a:srgbClr val="002060"/>
                </a:solidFill>
              </a:rPr>
              <a:t>Makale işlem </a:t>
            </a:r>
            <a:r>
              <a:rPr lang="tr-TR" sz="2400" dirty="0" err="1" smtClean="0">
                <a:solidFill>
                  <a:srgbClr val="002060"/>
                </a:solidFill>
              </a:rPr>
              <a:t>ücretİ</a:t>
            </a:r>
            <a:endParaRPr lang="tr-TR" sz="2400" dirty="0">
              <a:solidFill>
                <a:srgbClr val="002060"/>
              </a:solidFill>
            </a:endParaRPr>
          </a:p>
        </p:txBody>
      </p:sp>
      <p:sp>
        <p:nvSpPr>
          <p:cNvPr id="8" name="İçerik Yer Tutucusu 7"/>
          <p:cNvSpPr>
            <a:spLocks noGrp="1"/>
          </p:cNvSpPr>
          <p:nvPr>
            <p:ph idx="1"/>
          </p:nvPr>
        </p:nvSpPr>
        <p:spPr>
          <a:xfrm>
            <a:off x="323528" y="1340768"/>
            <a:ext cx="7620000" cy="4373563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tr-TR" sz="3600" dirty="0" smtClean="0">
                <a:solidFill>
                  <a:srgbClr val="FF0000"/>
                </a:solidFill>
              </a:rPr>
              <a:t>Makale İşlem Ücreti; </a:t>
            </a:r>
          </a:p>
          <a:p>
            <a:pPr algn="just"/>
            <a:r>
              <a:rPr lang="tr-TR" sz="3600" dirty="0" smtClean="0"/>
              <a:t>Makalenin yayın sürecinde (editör, teknik alt yapı, üretim, pazarlama, müşteri hizmetleri) oluşan maliyettir. Bir başka ifadeyle makalenin yayınlanması sürecinde ilgili bileşenlerin maddi gereksinimlerinin karşılanmasıdır. </a:t>
            </a:r>
          </a:p>
          <a:p>
            <a:pPr algn="just"/>
            <a:r>
              <a:rPr lang="tr-TR" sz="3600" dirty="0" smtClean="0">
                <a:solidFill>
                  <a:srgbClr val="FF0000"/>
                </a:solidFill>
              </a:rPr>
              <a:t>Makale </a:t>
            </a:r>
            <a:r>
              <a:rPr lang="tr-TR" sz="3600" dirty="0">
                <a:solidFill>
                  <a:srgbClr val="FF0000"/>
                </a:solidFill>
              </a:rPr>
              <a:t>İşlem </a:t>
            </a:r>
            <a:r>
              <a:rPr lang="tr-TR" sz="3600" dirty="0" smtClean="0">
                <a:solidFill>
                  <a:srgbClr val="FF0000"/>
                </a:solidFill>
              </a:rPr>
              <a:t>Ücreti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 smtClean="0">
                <a:solidFill>
                  <a:srgbClr val="FF0000"/>
                </a:solidFill>
              </a:rPr>
              <a:t>Nereden Karşılanır?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3600" dirty="0" err="1"/>
              <a:t>Araştırma</a:t>
            </a:r>
            <a:r>
              <a:rPr lang="en-US" sz="3600" dirty="0"/>
              <a:t> </a:t>
            </a:r>
            <a:r>
              <a:rPr lang="en-US" sz="3600" dirty="0" err="1" smtClean="0"/>
              <a:t>fonlarından</a:t>
            </a:r>
            <a:endParaRPr lang="tr-TR" sz="36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3600" dirty="0" err="1"/>
              <a:t>Araştırmalar</a:t>
            </a:r>
            <a:r>
              <a:rPr lang="en-US" sz="3600" dirty="0"/>
              <a:t> </a:t>
            </a:r>
            <a:r>
              <a:rPr lang="en-US" sz="3600" dirty="0" err="1"/>
              <a:t>için</a:t>
            </a:r>
            <a:r>
              <a:rPr lang="en-US" sz="3600" dirty="0"/>
              <a:t> </a:t>
            </a:r>
            <a:r>
              <a:rPr lang="en-US" sz="3600" dirty="0" err="1"/>
              <a:t>fon</a:t>
            </a:r>
            <a:r>
              <a:rPr lang="en-US" sz="3600" dirty="0"/>
              <a:t> </a:t>
            </a:r>
            <a:r>
              <a:rPr lang="en-US" sz="3600" dirty="0" err="1"/>
              <a:t>sağlayıcı</a:t>
            </a:r>
            <a:r>
              <a:rPr lang="en-US" sz="3600" dirty="0"/>
              <a:t> </a:t>
            </a:r>
            <a:r>
              <a:rPr lang="en-US" sz="3600" dirty="0" err="1"/>
              <a:t>kuruluşlar</a:t>
            </a:r>
            <a:r>
              <a:rPr lang="en-US" sz="3600" dirty="0"/>
              <a:t> </a:t>
            </a:r>
            <a:r>
              <a:rPr lang="en-US" sz="3600" dirty="0" err="1" smtClean="0"/>
              <a:t>tarafından</a:t>
            </a:r>
            <a:endParaRPr lang="tr-TR" sz="36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3600" dirty="0" err="1" smtClean="0"/>
              <a:t>Üniversitelerden</a:t>
            </a:r>
            <a:endParaRPr lang="tr-TR" sz="36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3600" dirty="0" err="1" smtClean="0"/>
              <a:t>Derneklerden</a:t>
            </a:r>
            <a:endParaRPr lang="tr-TR" sz="36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3600" dirty="0" err="1"/>
              <a:t>Devlet</a:t>
            </a:r>
            <a:r>
              <a:rPr lang="en-US" sz="3600" dirty="0"/>
              <a:t> </a:t>
            </a:r>
            <a:r>
              <a:rPr lang="en-US" sz="3600" dirty="0" err="1"/>
              <a:t>kuruluşlarından</a:t>
            </a:r>
            <a:endParaRPr lang="tr-TR" sz="3600" dirty="0"/>
          </a:p>
          <a:p>
            <a:endParaRPr lang="en-US" dirty="0"/>
          </a:p>
        </p:txBody>
      </p:sp>
      <p:sp>
        <p:nvSpPr>
          <p:cNvPr id="3" name="Dikdörtgen 2"/>
          <p:cNvSpPr/>
          <p:nvPr/>
        </p:nvSpPr>
        <p:spPr>
          <a:xfrm>
            <a:off x="1331640" y="5229200"/>
            <a:ext cx="6048672" cy="86409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500" b="1" dirty="0" smtClean="0"/>
              <a:t>1000 X 1000 € = 1.000.000 €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419132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791200" cy="831622"/>
          </a:xfrm>
        </p:spPr>
        <p:txBody>
          <a:bodyPr>
            <a:normAutofit/>
          </a:bodyPr>
          <a:lstStyle/>
          <a:p>
            <a:pPr algn="ctr"/>
            <a:r>
              <a:rPr lang="tr-TR" sz="2400" dirty="0" smtClean="0">
                <a:solidFill>
                  <a:srgbClr val="002060"/>
                </a:solidFill>
              </a:rPr>
              <a:t>BİZ NE YAPMALIYIZ</a:t>
            </a:r>
            <a:endParaRPr lang="tr-TR" sz="2400" dirty="0">
              <a:solidFill>
                <a:srgbClr val="002060"/>
              </a:solidFill>
            </a:endParaRPr>
          </a:p>
        </p:txBody>
      </p:sp>
      <p:sp>
        <p:nvSpPr>
          <p:cNvPr id="8" name="İçerik Yer Tutucusu 7"/>
          <p:cNvSpPr>
            <a:spLocks noGrp="1"/>
          </p:cNvSpPr>
          <p:nvPr>
            <p:ph idx="1"/>
          </p:nvPr>
        </p:nvSpPr>
        <p:spPr>
          <a:xfrm>
            <a:off x="323528" y="1340768"/>
            <a:ext cx="7620000" cy="4373563"/>
          </a:xfrm>
        </p:spPr>
        <p:txBody>
          <a:bodyPr>
            <a:normAutofit/>
          </a:bodyPr>
          <a:lstStyle/>
          <a:p>
            <a:r>
              <a:rPr lang="tr-TR" dirty="0" smtClean="0"/>
              <a:t>Açık Erişim Propagandası Yapmalıyız</a:t>
            </a:r>
          </a:p>
          <a:p>
            <a:r>
              <a:rPr lang="tr-TR" dirty="0" smtClean="0"/>
              <a:t>BİLGİ-YAYINCI-FİYAT Denkleminde «KÜTÜPHANELERİN» Yerini Sorgulamalıyız</a:t>
            </a:r>
          </a:p>
          <a:p>
            <a:r>
              <a:rPr lang="tr-TR" dirty="0" smtClean="0"/>
              <a:t>Akademisyen-Kütüphane-Bilim Kurulu üçgeninde YENİ BİLİMSEL YAYIN PARADİGMASI geliştirmeliyiz</a:t>
            </a:r>
          </a:p>
          <a:p>
            <a:r>
              <a:rPr lang="tr-TR" dirty="0" smtClean="0"/>
              <a:t>Batı’daki gelişmeleri takip etmekle birlikte, dinamiklerimizi kullanarak AÇIK ERİŞİM MODELLERİ geliştirmeliyiz.</a:t>
            </a:r>
          </a:p>
          <a:p>
            <a:r>
              <a:rPr lang="tr-TR" dirty="0" smtClean="0"/>
              <a:t>Veri Tabanları Aboneliklerinde Yayıncı Manipülasyonlarına, «Şişirme Veri </a:t>
            </a:r>
            <a:r>
              <a:rPr lang="tr-TR" dirty="0" err="1" smtClean="0"/>
              <a:t>Paketleri»ne</a:t>
            </a:r>
            <a:r>
              <a:rPr lang="tr-TR" dirty="0" smtClean="0"/>
              <a:t> dikkat etmeliyiz</a:t>
            </a:r>
          </a:p>
          <a:p>
            <a:r>
              <a:rPr lang="tr-TR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23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27168" cy="867544"/>
          </a:xfrm>
        </p:spPr>
        <p:txBody>
          <a:bodyPr>
            <a:normAutofit fontScale="90000"/>
          </a:bodyPr>
          <a:lstStyle/>
          <a:p>
            <a:r>
              <a:rPr lang="tr-TR" sz="2800" dirty="0" smtClean="0">
                <a:solidFill>
                  <a:srgbClr val="00B0F0"/>
                </a:solidFill>
              </a:rPr>
              <a:t>Bu süreçte SNÜ MERKEZ KÜTÜPHANE</a:t>
            </a:r>
            <a:endParaRPr lang="tr-TR" sz="2800" dirty="0">
              <a:solidFill>
                <a:srgbClr val="00B0F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3600" dirty="0" smtClean="0">
                <a:solidFill>
                  <a:srgbClr val="00B0F0"/>
                </a:solidFill>
              </a:rPr>
              <a:t>Sistem Kuruldu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3600" dirty="0" smtClean="0">
                <a:solidFill>
                  <a:srgbClr val="00B0F0"/>
                </a:solidFill>
              </a:rPr>
              <a:t>Senato Kararı Alındı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3600" dirty="0" smtClean="0">
                <a:solidFill>
                  <a:srgbClr val="00B0F0"/>
                </a:solidFill>
              </a:rPr>
              <a:t>Açık Erişim Politikası Hazırlandı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3600" dirty="0" smtClean="0">
                <a:solidFill>
                  <a:srgbClr val="00B0F0"/>
                </a:solidFill>
              </a:rPr>
              <a:t>Bilgilendirme Toplantıları Yapıldı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3600" dirty="0" smtClean="0">
                <a:solidFill>
                  <a:srgbClr val="00B0F0"/>
                </a:solidFill>
              </a:rPr>
              <a:t>Veriler Sınıflanmaya Başlandı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3600" dirty="0" smtClean="0">
                <a:solidFill>
                  <a:srgbClr val="00B0F0"/>
                </a:solidFill>
              </a:rPr>
              <a:t>%30’luk Veri Hacminden Sonra Sisteme Veri Girişi Yapılacak</a:t>
            </a:r>
          </a:p>
          <a:p>
            <a:pPr marL="342900" indent="-342900">
              <a:buFont typeface="Wingdings" pitchFamily="2" charset="2"/>
              <a:buChar char="ü"/>
            </a:pPr>
            <a:endParaRPr lang="tr-TR" sz="1600" dirty="0"/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0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27168" cy="867544"/>
          </a:xfrm>
        </p:spPr>
        <p:txBody>
          <a:bodyPr>
            <a:normAutofit/>
          </a:bodyPr>
          <a:lstStyle/>
          <a:p>
            <a:pPr algn="ctr"/>
            <a:r>
              <a:rPr lang="tr-TR" sz="2800" dirty="0" smtClean="0">
                <a:solidFill>
                  <a:srgbClr val="00B0F0"/>
                </a:solidFill>
              </a:rPr>
              <a:t>BİRKAÇ ÖNERİ…</a:t>
            </a:r>
            <a:endParaRPr lang="tr-TR" sz="2800" dirty="0">
              <a:solidFill>
                <a:srgbClr val="00B0F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3100" dirty="0" smtClean="0">
                <a:solidFill>
                  <a:srgbClr val="C00000"/>
                </a:solidFill>
              </a:rPr>
              <a:t>Verilerin Sınıflanması;</a:t>
            </a:r>
          </a:p>
          <a:p>
            <a:r>
              <a:rPr lang="tr-TR" sz="3000" dirty="0" smtClean="0">
                <a:solidFill>
                  <a:srgbClr val="002060"/>
                </a:solidFill>
              </a:rPr>
              <a:t>Fakülte</a:t>
            </a:r>
          </a:p>
          <a:p>
            <a:r>
              <a:rPr lang="tr-TR" sz="3000" dirty="0">
                <a:solidFill>
                  <a:srgbClr val="002060"/>
                </a:solidFill>
              </a:rPr>
              <a:t> </a:t>
            </a:r>
            <a:r>
              <a:rPr lang="tr-TR" sz="3000" dirty="0" smtClean="0">
                <a:solidFill>
                  <a:srgbClr val="002060"/>
                </a:solidFill>
              </a:rPr>
              <a:t> Bölüm</a:t>
            </a:r>
          </a:p>
          <a:p>
            <a:r>
              <a:rPr lang="tr-TR" sz="3000" dirty="0">
                <a:solidFill>
                  <a:srgbClr val="002060"/>
                </a:solidFill>
              </a:rPr>
              <a:t> </a:t>
            </a:r>
            <a:r>
              <a:rPr lang="tr-TR" sz="3000" dirty="0" smtClean="0">
                <a:solidFill>
                  <a:srgbClr val="002060"/>
                </a:solidFill>
              </a:rPr>
              <a:t>   Anabilim Dalları</a:t>
            </a:r>
          </a:p>
          <a:p>
            <a:r>
              <a:rPr lang="tr-TR" sz="3000" dirty="0">
                <a:solidFill>
                  <a:srgbClr val="00B050"/>
                </a:solidFill>
              </a:rPr>
              <a:t> </a:t>
            </a:r>
            <a:r>
              <a:rPr lang="tr-TR" sz="3000" dirty="0" smtClean="0">
                <a:solidFill>
                  <a:srgbClr val="00B050"/>
                </a:solidFill>
              </a:rPr>
              <a:t>       X Anabilim Dalı</a:t>
            </a:r>
          </a:p>
          <a:p>
            <a:r>
              <a:rPr lang="tr-TR" sz="3000" dirty="0">
                <a:solidFill>
                  <a:srgbClr val="0070C0"/>
                </a:solidFill>
              </a:rPr>
              <a:t> </a:t>
            </a:r>
            <a:r>
              <a:rPr lang="tr-TR" sz="3000" dirty="0" smtClean="0">
                <a:solidFill>
                  <a:srgbClr val="0070C0"/>
                </a:solidFill>
              </a:rPr>
              <a:t>           Y Akademisyen</a:t>
            </a:r>
          </a:p>
          <a:p>
            <a:r>
              <a:rPr lang="tr-TR" sz="3000" dirty="0"/>
              <a:t> </a:t>
            </a:r>
            <a:r>
              <a:rPr lang="tr-TR" sz="3000" dirty="0" smtClean="0"/>
              <a:t>            </a:t>
            </a:r>
            <a:r>
              <a:rPr lang="tr-TR" sz="3000" dirty="0" smtClean="0">
                <a:solidFill>
                  <a:srgbClr val="FF0000"/>
                </a:solidFill>
              </a:rPr>
              <a:t>1) Makaleler</a:t>
            </a:r>
          </a:p>
          <a:p>
            <a:r>
              <a:rPr lang="tr-TR" sz="3000" dirty="0">
                <a:solidFill>
                  <a:srgbClr val="FF0000"/>
                </a:solidFill>
              </a:rPr>
              <a:t> </a:t>
            </a:r>
            <a:r>
              <a:rPr lang="tr-TR" sz="3000" dirty="0" smtClean="0">
                <a:solidFill>
                  <a:srgbClr val="FF0000"/>
                </a:solidFill>
              </a:rPr>
              <a:t>            2) Tezler</a:t>
            </a:r>
          </a:p>
          <a:p>
            <a:r>
              <a:rPr lang="tr-TR" sz="3000" dirty="0" smtClean="0">
                <a:solidFill>
                  <a:srgbClr val="FF0000"/>
                </a:solidFill>
              </a:rPr>
              <a:t>             3) Kitap/Kitap İçinde Bölüm</a:t>
            </a:r>
          </a:p>
          <a:p>
            <a:r>
              <a:rPr lang="tr-TR" sz="3000" dirty="0">
                <a:solidFill>
                  <a:srgbClr val="FF0000"/>
                </a:solidFill>
              </a:rPr>
              <a:t> </a:t>
            </a:r>
            <a:r>
              <a:rPr lang="tr-TR" sz="3000" dirty="0" smtClean="0">
                <a:solidFill>
                  <a:srgbClr val="FF0000"/>
                </a:solidFill>
              </a:rPr>
              <a:t>            4) Bildiri, Konferans </a:t>
            </a:r>
          </a:p>
          <a:p>
            <a:r>
              <a:rPr lang="tr-TR" sz="3000" dirty="0">
                <a:solidFill>
                  <a:srgbClr val="FF0000"/>
                </a:solidFill>
              </a:rPr>
              <a:t> </a:t>
            </a:r>
            <a:r>
              <a:rPr lang="tr-TR" sz="3000" dirty="0" smtClean="0">
                <a:solidFill>
                  <a:srgbClr val="FF0000"/>
                </a:solidFill>
              </a:rPr>
              <a:t>            5) Proje</a:t>
            </a:r>
          </a:p>
          <a:p>
            <a:r>
              <a:rPr lang="tr-TR" sz="3000" dirty="0" smtClean="0">
                <a:solidFill>
                  <a:srgbClr val="FF0000"/>
                </a:solidFill>
              </a:rPr>
              <a:t>             6) Poster </a:t>
            </a:r>
          </a:p>
          <a:p>
            <a:endParaRPr lang="en-US" sz="1200" dirty="0"/>
          </a:p>
          <a:p>
            <a:pPr marL="342900" indent="-342900">
              <a:buFont typeface="Wingdings" pitchFamily="2" charset="2"/>
              <a:buChar char="ü"/>
            </a:pPr>
            <a:endParaRPr lang="tr-TR" sz="1600" dirty="0"/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44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27168" cy="867544"/>
          </a:xfrm>
        </p:spPr>
        <p:txBody>
          <a:bodyPr>
            <a:normAutofit/>
          </a:bodyPr>
          <a:lstStyle/>
          <a:p>
            <a:pPr algn="ctr"/>
            <a:r>
              <a:rPr lang="tr-TR" sz="2800" dirty="0" smtClean="0">
                <a:solidFill>
                  <a:srgbClr val="00B0F0"/>
                </a:solidFill>
              </a:rPr>
              <a:t>BİRKAÇ ÖNERİ…</a:t>
            </a:r>
            <a:endParaRPr lang="tr-TR" sz="2800" dirty="0">
              <a:solidFill>
                <a:srgbClr val="00B0F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dirty="0" smtClean="0"/>
              <a:t>Excel’de Yayın Türüne Göre Şablonlar Hazırlamak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2400" dirty="0" smtClean="0"/>
              <a:t>İlgili Akademisyenin AÇIK ERİŞİMDEKİ yayınlarını çalışma esnasında indirmek</a:t>
            </a:r>
          </a:p>
          <a:p>
            <a:endParaRPr lang="tr-TR" sz="2400" dirty="0"/>
          </a:p>
          <a:p>
            <a:endParaRPr lang="en-US" sz="1200" dirty="0"/>
          </a:p>
          <a:p>
            <a:pPr marL="342900" indent="-342900">
              <a:buFont typeface="Wingdings" pitchFamily="2" charset="2"/>
              <a:buChar char="ü"/>
            </a:pPr>
            <a:endParaRPr lang="tr-TR" sz="1600" dirty="0"/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80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27168" cy="867544"/>
          </a:xfrm>
        </p:spPr>
        <p:txBody>
          <a:bodyPr>
            <a:normAutofit fontScale="90000"/>
          </a:bodyPr>
          <a:lstStyle/>
          <a:p>
            <a:pPr algn="ctr"/>
            <a:r>
              <a:rPr lang="tr-TR" sz="2800" dirty="0" smtClean="0">
                <a:solidFill>
                  <a:srgbClr val="002060"/>
                </a:solidFill>
              </a:rPr>
              <a:t>Bu süreçte MERKEZ KÜTÜPHANE</a:t>
            </a:r>
            <a:br>
              <a:rPr lang="tr-TR" sz="2800" dirty="0" smtClean="0">
                <a:solidFill>
                  <a:srgbClr val="002060"/>
                </a:solidFill>
              </a:rPr>
            </a:br>
            <a:r>
              <a:rPr lang="tr-TR" sz="2800" dirty="0" smtClean="0">
                <a:solidFill>
                  <a:srgbClr val="002060"/>
                </a:solidFill>
              </a:rPr>
              <a:t>Çalışma metodu</a:t>
            </a:r>
            <a:endParaRPr lang="tr-TR" sz="2800" dirty="0">
              <a:solidFill>
                <a:srgbClr val="00206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ü"/>
            </a:pPr>
            <a:endParaRPr lang="tr-TR" sz="1600" dirty="0"/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0408"/>
            <a:ext cx="8784976" cy="501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11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27168" cy="867544"/>
          </a:xfrm>
        </p:spPr>
        <p:txBody>
          <a:bodyPr>
            <a:normAutofit fontScale="90000"/>
          </a:bodyPr>
          <a:lstStyle/>
          <a:p>
            <a:pPr algn="ctr"/>
            <a:r>
              <a:rPr lang="tr-TR" sz="2800" dirty="0" smtClean="0">
                <a:solidFill>
                  <a:srgbClr val="00B0F0"/>
                </a:solidFill>
              </a:rPr>
              <a:t>Bilgilendirme toplantılarında gelmesi olası sorular</a:t>
            </a:r>
            <a:endParaRPr lang="tr-TR" sz="2800" dirty="0">
              <a:solidFill>
                <a:srgbClr val="00B0F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dirty="0" err="1">
                <a:solidFill>
                  <a:srgbClr val="FF0000"/>
                </a:solidFill>
              </a:rPr>
              <a:t>Ön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baskı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ile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sonraki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yayın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versiyonları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arasında</a:t>
            </a:r>
            <a:r>
              <a:rPr lang="en-US" dirty="0">
                <a:solidFill>
                  <a:srgbClr val="FF0000"/>
                </a:solidFill>
              </a:rPr>
              <a:t> meta </a:t>
            </a:r>
            <a:r>
              <a:rPr lang="en-US" dirty="0" err="1">
                <a:solidFill>
                  <a:srgbClr val="FF0000"/>
                </a:solidFill>
              </a:rPr>
              <a:t>datalarda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yaşanacak</a:t>
            </a:r>
            <a:r>
              <a:rPr lang="en-US" dirty="0">
                <a:solidFill>
                  <a:srgbClr val="FF0000"/>
                </a:solidFill>
              </a:rPr>
              <a:t> problem </a:t>
            </a:r>
            <a:r>
              <a:rPr lang="en-US" dirty="0" err="1">
                <a:solidFill>
                  <a:srgbClr val="FF0000"/>
                </a:solidFill>
              </a:rPr>
              <a:t>nasıl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giderilecek</a:t>
            </a:r>
            <a:r>
              <a:rPr lang="en-US" dirty="0">
                <a:solidFill>
                  <a:srgbClr val="FF0000"/>
                </a:solidFill>
              </a:rPr>
              <a:t>? </a:t>
            </a:r>
            <a:r>
              <a:rPr lang="en-US" dirty="0" err="1">
                <a:solidFill>
                  <a:srgbClr val="FF0000"/>
                </a:solidFill>
              </a:rPr>
              <a:t>Eğer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yayının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sadece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ön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baskılarının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arşivlenmesine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olanak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tanınıyorsa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bu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durumda</a:t>
            </a:r>
            <a:r>
              <a:rPr lang="en-US" dirty="0">
                <a:solidFill>
                  <a:srgbClr val="FF0000"/>
                </a:solidFill>
              </a:rPr>
              <a:t> ne </a:t>
            </a:r>
            <a:r>
              <a:rPr lang="en-US" dirty="0" err="1">
                <a:solidFill>
                  <a:srgbClr val="FF0000"/>
                </a:solidFill>
              </a:rPr>
              <a:t>yapılmalı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tr-TR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dirty="0" err="1">
                <a:solidFill>
                  <a:srgbClr val="002060"/>
                </a:solidFill>
              </a:rPr>
              <a:t>Akademik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yükselmelerde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belirlenen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kriterlerin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biri</a:t>
            </a:r>
            <a:r>
              <a:rPr lang="en-US" dirty="0">
                <a:solidFill>
                  <a:srgbClr val="002060"/>
                </a:solidFill>
              </a:rPr>
              <a:t> de “</a:t>
            </a:r>
            <a:r>
              <a:rPr lang="en-US" dirty="0" err="1">
                <a:solidFill>
                  <a:srgbClr val="002060"/>
                </a:solidFill>
              </a:rPr>
              <a:t>yabancı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err="1">
                <a:solidFill>
                  <a:srgbClr val="002060"/>
                </a:solidFill>
              </a:rPr>
              <a:t>popüler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ve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hakemli</a:t>
            </a:r>
            <a:r>
              <a:rPr lang="en-US" dirty="0">
                <a:solidFill>
                  <a:srgbClr val="002060"/>
                </a:solidFill>
              </a:rPr>
              <a:t>” </a:t>
            </a:r>
            <a:r>
              <a:rPr lang="en-US" dirty="0" err="1">
                <a:solidFill>
                  <a:srgbClr val="002060"/>
                </a:solidFill>
              </a:rPr>
              <a:t>dergilerde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yayın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yapmış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olmak</a:t>
            </a:r>
            <a:r>
              <a:rPr lang="en-US" dirty="0">
                <a:solidFill>
                  <a:srgbClr val="002060"/>
                </a:solidFill>
              </a:rPr>
              <a:t>? </a:t>
            </a:r>
            <a:r>
              <a:rPr lang="en-US" dirty="0" err="1">
                <a:solidFill>
                  <a:srgbClr val="002060"/>
                </a:solidFill>
              </a:rPr>
              <a:t>Siz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ise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bizleri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açık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erişime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yönlendiriyorsunuz</a:t>
            </a:r>
            <a:r>
              <a:rPr lang="en-US" dirty="0">
                <a:solidFill>
                  <a:srgbClr val="002060"/>
                </a:solidFill>
              </a:rPr>
              <a:t>? Bu </a:t>
            </a:r>
            <a:r>
              <a:rPr lang="en-US" dirty="0" err="1">
                <a:solidFill>
                  <a:srgbClr val="002060"/>
                </a:solidFill>
              </a:rPr>
              <a:t>durumda</a:t>
            </a:r>
            <a:r>
              <a:rPr lang="en-US" dirty="0">
                <a:solidFill>
                  <a:srgbClr val="002060"/>
                </a:solidFill>
              </a:rPr>
              <a:t> YÖK </a:t>
            </a:r>
            <a:r>
              <a:rPr lang="en-US" dirty="0" err="1">
                <a:solidFill>
                  <a:srgbClr val="002060"/>
                </a:solidFill>
              </a:rPr>
              <a:t>ya</a:t>
            </a:r>
            <a:r>
              <a:rPr lang="en-US" dirty="0">
                <a:solidFill>
                  <a:srgbClr val="002060"/>
                </a:solidFill>
              </a:rPr>
              <a:t> da </a:t>
            </a:r>
            <a:r>
              <a:rPr lang="en-US" dirty="0" err="1">
                <a:solidFill>
                  <a:srgbClr val="002060"/>
                </a:solidFill>
              </a:rPr>
              <a:t>diğer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bilim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kurulları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akademik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yükselmelerde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strateji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geliştirecekler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midir</a:t>
            </a:r>
            <a:r>
              <a:rPr lang="en-US" dirty="0" smtClean="0">
                <a:solidFill>
                  <a:srgbClr val="002060"/>
                </a:solidFill>
              </a:rPr>
              <a:t>?</a:t>
            </a:r>
            <a:endParaRPr lang="tr-TR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dirty="0" err="1">
                <a:solidFill>
                  <a:srgbClr val="00B050"/>
                </a:solidFill>
              </a:rPr>
              <a:t>Açık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erişim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ile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bilimsel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yayınların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görünürlüğünün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artacağını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söylüyorsunuz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bu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durumda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bilimsel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yayın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havuzunda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binlerce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makalenin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içinde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bizim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farkındalığımız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nasıl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oluşacak</a:t>
            </a:r>
            <a:r>
              <a:rPr lang="en-US" dirty="0">
                <a:solidFill>
                  <a:srgbClr val="00B050"/>
                </a:solidFill>
              </a:rPr>
              <a:t>?</a:t>
            </a:r>
            <a:endParaRPr lang="tr-T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25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27168" cy="867544"/>
          </a:xfrm>
        </p:spPr>
        <p:txBody>
          <a:bodyPr>
            <a:normAutofit fontScale="90000"/>
          </a:bodyPr>
          <a:lstStyle/>
          <a:p>
            <a:pPr algn="ctr"/>
            <a:r>
              <a:rPr lang="tr-TR" sz="2800" dirty="0" smtClean="0">
                <a:solidFill>
                  <a:srgbClr val="00B0F0"/>
                </a:solidFill>
              </a:rPr>
              <a:t>Bilgilendirme toplantılarında gelmesi olası sorular</a:t>
            </a:r>
            <a:endParaRPr lang="tr-TR" sz="2800" dirty="0">
              <a:solidFill>
                <a:srgbClr val="00B0F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 fontScale="85000" lnSpcReduction="10000"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dirty="0"/>
              <a:t>   </a:t>
            </a:r>
            <a:r>
              <a:rPr lang="en-US" dirty="0" err="1">
                <a:solidFill>
                  <a:srgbClr val="FF0000"/>
                </a:solidFill>
              </a:rPr>
              <a:t>Akademisyenleri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maddi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anlamda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destekleyecek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fonlar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oluşturulacak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mı</a:t>
            </a:r>
            <a:r>
              <a:rPr lang="en-US" dirty="0">
                <a:solidFill>
                  <a:srgbClr val="FF0000"/>
                </a:solidFill>
              </a:rPr>
              <a:t>? </a:t>
            </a:r>
            <a:r>
              <a:rPr lang="en-US" dirty="0" err="1">
                <a:solidFill>
                  <a:srgbClr val="FF0000"/>
                </a:solidFill>
              </a:rPr>
              <a:t>Kapalı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erişme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karşı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Açık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erişimi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destekleyen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akademisyenlere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nasıl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ayrıcalıklar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tanınacaktır</a:t>
            </a:r>
            <a:r>
              <a:rPr lang="en-US" dirty="0">
                <a:solidFill>
                  <a:srgbClr val="FF0000"/>
                </a:solidFill>
              </a:rPr>
              <a:t>? </a:t>
            </a:r>
            <a:r>
              <a:rPr lang="en-US" dirty="0" err="1">
                <a:solidFill>
                  <a:srgbClr val="FF0000"/>
                </a:solidFill>
              </a:rPr>
              <a:t>Ya</a:t>
            </a:r>
            <a:r>
              <a:rPr lang="en-US" dirty="0">
                <a:solidFill>
                  <a:srgbClr val="FF0000"/>
                </a:solidFill>
              </a:rPr>
              <a:t> da </a:t>
            </a:r>
            <a:r>
              <a:rPr lang="en-US" dirty="0" err="1">
                <a:solidFill>
                  <a:srgbClr val="FF0000"/>
                </a:solidFill>
              </a:rPr>
              <a:t>tanınacak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mı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tr-TR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dirty="0" err="1">
                <a:solidFill>
                  <a:srgbClr val="002060"/>
                </a:solidFill>
              </a:rPr>
              <a:t>Sistem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havuzu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nasıl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işleyecek</a:t>
            </a:r>
            <a:r>
              <a:rPr lang="en-US" dirty="0">
                <a:solidFill>
                  <a:srgbClr val="002060"/>
                </a:solidFill>
              </a:rPr>
              <a:t>? </a:t>
            </a:r>
            <a:r>
              <a:rPr lang="en-US" dirty="0" err="1">
                <a:solidFill>
                  <a:srgbClr val="002060"/>
                </a:solidFill>
              </a:rPr>
              <a:t>Disiplin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bazlı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mı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yoksa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nasıl</a:t>
            </a:r>
            <a:r>
              <a:rPr lang="en-US" dirty="0" smtClean="0">
                <a:solidFill>
                  <a:srgbClr val="002060"/>
                </a:solidFill>
              </a:rPr>
              <a:t>?</a:t>
            </a:r>
            <a:endParaRPr lang="tr-TR" dirty="0">
              <a:solidFill>
                <a:srgbClr val="002060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dirty="0" err="1" smtClean="0">
                <a:solidFill>
                  <a:srgbClr val="00B050"/>
                </a:solidFill>
              </a:rPr>
              <a:t>Oldukça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eski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çalışmaların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ön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baskıları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ve</a:t>
            </a:r>
            <a:r>
              <a:rPr lang="en-US" dirty="0">
                <a:solidFill>
                  <a:srgbClr val="00B050"/>
                </a:solidFill>
              </a:rPr>
              <a:t> son </a:t>
            </a:r>
            <a:r>
              <a:rPr lang="en-US" dirty="0" err="1">
                <a:solidFill>
                  <a:srgbClr val="00B050"/>
                </a:solidFill>
              </a:rPr>
              <a:t>baskılarına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ulaşılmaması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durumunda</a:t>
            </a:r>
            <a:r>
              <a:rPr lang="en-US" dirty="0">
                <a:solidFill>
                  <a:srgbClr val="00B050"/>
                </a:solidFill>
              </a:rPr>
              <a:t> ne </a:t>
            </a:r>
            <a:r>
              <a:rPr lang="en-US" dirty="0" err="1">
                <a:solidFill>
                  <a:srgbClr val="00B050"/>
                </a:solidFill>
              </a:rPr>
              <a:t>yapılacak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tr-TR" dirty="0" smtClean="0">
              <a:solidFill>
                <a:srgbClr val="00B050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dirty="0" err="1">
                <a:solidFill>
                  <a:srgbClr val="FF0000"/>
                </a:solidFill>
              </a:rPr>
              <a:t>Açık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erişimin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yasal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bağlayıcılığı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var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mı</a:t>
            </a:r>
            <a:r>
              <a:rPr lang="en-US" dirty="0">
                <a:solidFill>
                  <a:srgbClr val="FF0000"/>
                </a:solidFill>
              </a:rPr>
              <a:t>? </a:t>
            </a:r>
            <a:r>
              <a:rPr lang="en-US" dirty="0" err="1">
                <a:solidFill>
                  <a:srgbClr val="FF0000"/>
                </a:solidFill>
              </a:rPr>
              <a:t>Akademisyen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açık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erişime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çalışmalarını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vermek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durumunda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mı</a:t>
            </a:r>
            <a:r>
              <a:rPr lang="en-US" dirty="0">
                <a:solidFill>
                  <a:srgbClr val="FF0000"/>
                </a:solidFill>
              </a:rPr>
              <a:t>? Yurt </a:t>
            </a:r>
            <a:r>
              <a:rPr lang="en-US" dirty="0" err="1">
                <a:solidFill>
                  <a:srgbClr val="FF0000"/>
                </a:solidFill>
              </a:rPr>
              <a:t>dışı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örnekleri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var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mı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tr-TR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dirty="0" err="1">
                <a:solidFill>
                  <a:srgbClr val="002060"/>
                </a:solidFill>
              </a:rPr>
              <a:t>Türkiye’deki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yayınevlerinin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açık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erişim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politikaları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var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mı</a:t>
            </a:r>
            <a:r>
              <a:rPr lang="en-US" dirty="0">
                <a:solidFill>
                  <a:srgbClr val="002060"/>
                </a:solidFill>
              </a:rPr>
              <a:t>? </a:t>
            </a:r>
            <a:r>
              <a:rPr lang="en-US" dirty="0" err="1">
                <a:solidFill>
                  <a:srgbClr val="002060"/>
                </a:solidFill>
              </a:rPr>
              <a:t>Türkiye’de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akademisyen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ve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yayınevleri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arasında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köprü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oluşturacak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çalışmalar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yapılmakta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mıdır</a:t>
            </a:r>
            <a:r>
              <a:rPr lang="en-US" dirty="0">
                <a:solidFill>
                  <a:srgbClr val="002060"/>
                </a:solidFill>
              </a:rPr>
              <a:t>? </a:t>
            </a:r>
            <a:endParaRPr lang="tr-TR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dirty="0" err="1">
                <a:solidFill>
                  <a:srgbClr val="00B050"/>
                </a:solidFill>
              </a:rPr>
              <a:t>Kurum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dışında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yapılan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bilimsel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çalışmalar</a:t>
            </a:r>
            <a:r>
              <a:rPr lang="en-US" dirty="0">
                <a:solidFill>
                  <a:srgbClr val="00B050"/>
                </a:solidFill>
              </a:rPr>
              <a:t> (</a:t>
            </a:r>
            <a:r>
              <a:rPr lang="en-US" dirty="0" err="1">
                <a:solidFill>
                  <a:srgbClr val="00B050"/>
                </a:solidFill>
              </a:rPr>
              <a:t>örneğin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yüksek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lisans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doktora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tezi</a:t>
            </a:r>
            <a:r>
              <a:rPr lang="en-US" dirty="0">
                <a:solidFill>
                  <a:srgbClr val="00B050"/>
                </a:solidFill>
              </a:rPr>
              <a:t>) </a:t>
            </a:r>
            <a:r>
              <a:rPr lang="en-US" dirty="0" err="1">
                <a:solidFill>
                  <a:srgbClr val="00B050"/>
                </a:solidFill>
              </a:rPr>
              <a:t>yazarın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çalıştığı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kurumda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yayınlanabilecek</a:t>
            </a:r>
            <a:r>
              <a:rPr lang="en-US" dirty="0">
                <a:solidFill>
                  <a:srgbClr val="00B050"/>
                </a:solidFill>
              </a:rPr>
              <a:t> mi? </a:t>
            </a:r>
            <a:r>
              <a:rPr lang="en-US" dirty="0" err="1">
                <a:solidFill>
                  <a:srgbClr val="00B050"/>
                </a:solidFill>
              </a:rPr>
              <a:t>Kurumlar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arası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çatışma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yaşanır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mı</a:t>
            </a:r>
            <a:r>
              <a:rPr lang="en-US" dirty="0">
                <a:solidFill>
                  <a:srgbClr val="00B050"/>
                </a:solidFill>
              </a:rPr>
              <a:t>? </a:t>
            </a:r>
            <a:r>
              <a:rPr lang="en-US" dirty="0" err="1">
                <a:solidFill>
                  <a:srgbClr val="00B050"/>
                </a:solidFill>
              </a:rPr>
              <a:t>Yaşanırsa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nasıl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bir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yol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izlenmelidir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31450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/>
          </a:bodyPr>
          <a:lstStyle/>
          <a:p>
            <a:endParaRPr lang="tr-TR" sz="2400" dirty="0"/>
          </a:p>
          <a:p>
            <a:endParaRPr lang="en-US" sz="1200" dirty="0"/>
          </a:p>
          <a:p>
            <a:pPr marL="342900" indent="-342900">
              <a:buFont typeface="Wingdings" pitchFamily="2" charset="2"/>
              <a:buChar char="ü"/>
            </a:pPr>
            <a:endParaRPr lang="tr-TR" sz="1600" dirty="0"/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4" y="0"/>
            <a:ext cx="89818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7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/>
          </a:bodyPr>
          <a:lstStyle/>
          <a:p>
            <a:endParaRPr lang="tr-TR" sz="2400" dirty="0"/>
          </a:p>
          <a:p>
            <a:endParaRPr lang="en-US" sz="1200" dirty="0"/>
          </a:p>
          <a:p>
            <a:pPr marL="342900" indent="-342900">
              <a:buFont typeface="Wingdings" pitchFamily="2" charset="2"/>
              <a:buChar char="ü"/>
            </a:pPr>
            <a:endParaRPr lang="tr-TR" sz="1600" dirty="0"/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887"/>
            <a:ext cx="9144000" cy="637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55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5791200" cy="900018"/>
          </a:xfrm>
        </p:spPr>
        <p:txBody>
          <a:bodyPr/>
          <a:lstStyle/>
          <a:p>
            <a:pPr algn="ctr"/>
            <a:r>
              <a:rPr lang="tr-TR" dirty="0" smtClean="0"/>
              <a:t>Açık Erişim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tr-TR" dirty="0">
                <a:solidFill>
                  <a:srgbClr val="FF0000"/>
                </a:solidFill>
              </a:rPr>
              <a:t>Açık </a:t>
            </a:r>
            <a:r>
              <a:rPr lang="tr-TR" dirty="0" smtClean="0">
                <a:solidFill>
                  <a:srgbClr val="FF0000"/>
                </a:solidFill>
              </a:rPr>
              <a:t>Erişim Nedir?</a:t>
            </a:r>
          </a:p>
          <a:p>
            <a:pPr algn="just"/>
            <a:r>
              <a:rPr lang="tr-TR" dirty="0" smtClean="0"/>
              <a:t>Bilimsel </a:t>
            </a:r>
            <a:r>
              <a:rPr lang="tr-TR" dirty="0"/>
              <a:t>literatürün internet aracılığıyla finansal, yasal ve teknik bariyer olmaksızın, erişilebilir, okunabilir, kaydedilebilir, kopyalanabilir, yazdırılabilir, taranabilir, </a:t>
            </a:r>
            <a:r>
              <a:rPr lang="tr-TR" dirty="0" err="1"/>
              <a:t>dizinlenebilir</a:t>
            </a:r>
            <a:r>
              <a:rPr lang="tr-TR" dirty="0"/>
              <a:t>, tam metne bağlantı verebilir, yazılıma veri olarak aktarılabilir ve her türlü yasal amaç için kullanılabilir biçimde kamuya </a:t>
            </a:r>
            <a:r>
              <a:rPr lang="tr-TR" dirty="0">
                <a:solidFill>
                  <a:srgbClr val="FF0000"/>
                </a:solidFill>
              </a:rPr>
              <a:t>ücretsiz </a:t>
            </a:r>
            <a:r>
              <a:rPr lang="tr-TR" dirty="0"/>
              <a:t>açık olmasıdır</a:t>
            </a:r>
            <a:r>
              <a:rPr lang="tr-TR" dirty="0" smtClean="0"/>
              <a:t>.</a:t>
            </a:r>
          </a:p>
          <a:p>
            <a:pPr algn="just"/>
            <a:endParaRPr lang="tr-TR" dirty="0" smtClean="0"/>
          </a:p>
          <a:p>
            <a:pPr algn="just"/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4051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/>
          </a:bodyPr>
          <a:lstStyle/>
          <a:p>
            <a:endParaRPr lang="tr-TR" sz="2400" dirty="0"/>
          </a:p>
          <a:p>
            <a:endParaRPr lang="en-US" sz="1200" dirty="0"/>
          </a:p>
          <a:p>
            <a:pPr marL="342900" indent="-342900">
              <a:buFont typeface="Wingdings" pitchFamily="2" charset="2"/>
              <a:buChar char="ü"/>
            </a:pPr>
            <a:endParaRPr lang="tr-TR" sz="1600" dirty="0"/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2"/>
            <a:ext cx="9144000" cy="67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92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5184576"/>
          </a:xfrm>
        </p:spPr>
        <p:txBody>
          <a:bodyPr>
            <a:normAutofit/>
          </a:bodyPr>
          <a:lstStyle/>
          <a:p>
            <a:endParaRPr lang="tr-TR" sz="2400" dirty="0"/>
          </a:p>
          <a:p>
            <a:endParaRPr lang="en-US" sz="1200" dirty="0"/>
          </a:p>
          <a:p>
            <a:pPr marL="342900" indent="-342900">
              <a:buFont typeface="Wingdings" pitchFamily="2" charset="2"/>
              <a:buChar char="ü"/>
            </a:pPr>
            <a:endParaRPr lang="tr-TR" sz="1600" dirty="0"/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0" y="0"/>
            <a:ext cx="90187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1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764704"/>
            <a:ext cx="7848872" cy="5184576"/>
          </a:xfrm>
        </p:spPr>
        <p:txBody>
          <a:bodyPr>
            <a:normAutofit/>
          </a:bodyPr>
          <a:lstStyle/>
          <a:p>
            <a:r>
              <a:rPr lang="tr-TR" sz="5400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KAPALI </a:t>
            </a:r>
          </a:p>
          <a:p>
            <a:r>
              <a:rPr lang="tr-TR" sz="5400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     ERİŞİMDEN    </a:t>
            </a:r>
          </a:p>
          <a:p>
            <a:r>
              <a:rPr lang="tr-TR" sz="5400" dirty="0" smtClean="0">
                <a:solidFill>
                  <a:srgbClr val="00B050"/>
                </a:solidFill>
                <a:latin typeface="Franklin Gothic Heavy" panose="020B0903020102020204" pitchFamily="34" charset="0"/>
              </a:rPr>
              <a:t>           (A)</a:t>
            </a:r>
            <a:r>
              <a:rPr lang="tr-TR" sz="5400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ÇIK</a:t>
            </a:r>
            <a:r>
              <a:rPr lang="tr-TR" sz="5400" dirty="0" smtClean="0">
                <a:latin typeface="Franklin Gothic Heavy" panose="020B0903020102020204" pitchFamily="34" charset="0"/>
              </a:rPr>
              <a:t> </a:t>
            </a:r>
          </a:p>
          <a:p>
            <a:r>
              <a:rPr lang="tr-TR" sz="5400" dirty="0" smtClean="0">
                <a:solidFill>
                  <a:srgbClr val="00B050"/>
                </a:solidFill>
                <a:latin typeface="Franklin Gothic Heavy" panose="020B0903020102020204" pitchFamily="34" charset="0"/>
              </a:rPr>
              <a:t>                   ERİŞİME…</a:t>
            </a:r>
            <a:endParaRPr lang="tr-TR" sz="5400" dirty="0">
              <a:solidFill>
                <a:srgbClr val="00B050"/>
              </a:solidFill>
              <a:latin typeface="Franklin Gothic Heavy" panose="020B0903020102020204" pitchFamily="34" charset="0"/>
            </a:endParaRPr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8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764704"/>
            <a:ext cx="7848872" cy="5184576"/>
          </a:xfrm>
        </p:spPr>
        <p:txBody>
          <a:bodyPr>
            <a:normAutofit/>
          </a:bodyPr>
          <a:lstStyle/>
          <a:p>
            <a:endParaRPr lang="tr-TR" sz="7200" dirty="0" smtClean="0">
              <a:solidFill>
                <a:srgbClr val="FF0000"/>
              </a:solidFill>
              <a:latin typeface="Harlow Solid Italic" panose="04030604020F02020D02" pitchFamily="82" charset="0"/>
            </a:endParaRPr>
          </a:p>
          <a:p>
            <a:r>
              <a:rPr lang="tr-TR" sz="7200" dirty="0" smtClean="0">
                <a:solidFill>
                  <a:srgbClr val="FF0000"/>
                </a:solidFill>
                <a:latin typeface="Harlow Solid Italic" panose="04030604020F02020D02" pitchFamily="82" charset="0"/>
              </a:rPr>
              <a:t>  Teşekkür Ederim…</a:t>
            </a:r>
          </a:p>
          <a:p>
            <a:pPr algn="ctr"/>
            <a:r>
              <a:rPr lang="tr-TR" sz="4000" u="sng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myurtseven@sinop.edu.tr</a:t>
            </a:r>
          </a:p>
          <a:p>
            <a:pPr algn="ctr"/>
            <a:endParaRPr lang="tr-TR" sz="40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1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36904" cy="900018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 smtClean="0"/>
              <a:t>AÇIK ERİŞİM NEDEN ORTAYA ÇIKTI</a:t>
            </a: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358133" y="2928481"/>
            <a:ext cx="1872208" cy="64807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Bilim İnsanı</a:t>
            </a:r>
            <a:endParaRPr lang="en-US" dirty="0"/>
          </a:p>
        </p:txBody>
      </p:sp>
      <p:sp>
        <p:nvSpPr>
          <p:cNvPr id="5" name="Dikdörtgen 4"/>
          <p:cNvSpPr/>
          <p:nvPr/>
        </p:nvSpPr>
        <p:spPr>
          <a:xfrm>
            <a:off x="3059832" y="1556792"/>
            <a:ext cx="1872208" cy="6480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Kapalı Erişim</a:t>
            </a:r>
            <a:endParaRPr lang="en-US" dirty="0"/>
          </a:p>
        </p:txBody>
      </p:sp>
      <p:sp>
        <p:nvSpPr>
          <p:cNvPr id="6" name="Dikdörtgen 5"/>
          <p:cNvSpPr/>
          <p:nvPr/>
        </p:nvSpPr>
        <p:spPr>
          <a:xfrm>
            <a:off x="6537091" y="2928481"/>
            <a:ext cx="1872208" cy="64807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Kütüphane</a:t>
            </a:r>
            <a:endParaRPr lang="en-US" dirty="0"/>
          </a:p>
        </p:txBody>
      </p:sp>
      <p:sp>
        <p:nvSpPr>
          <p:cNvPr id="7" name="Dikdörtgen 6"/>
          <p:cNvSpPr/>
          <p:nvPr/>
        </p:nvSpPr>
        <p:spPr>
          <a:xfrm>
            <a:off x="3347864" y="4509120"/>
            <a:ext cx="1872208" cy="64807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Açık Erişim</a:t>
            </a:r>
            <a:endParaRPr lang="en-US" dirty="0"/>
          </a:p>
        </p:txBody>
      </p:sp>
      <p:cxnSp>
        <p:nvCxnSpPr>
          <p:cNvPr id="12" name="Düz Ok Bağlayıcısı 11"/>
          <p:cNvCxnSpPr/>
          <p:nvPr/>
        </p:nvCxnSpPr>
        <p:spPr>
          <a:xfrm>
            <a:off x="2483768" y="3252517"/>
            <a:ext cx="38719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Çarpma 22"/>
          <p:cNvSpPr/>
          <p:nvPr/>
        </p:nvSpPr>
        <p:spPr>
          <a:xfrm>
            <a:off x="3563888" y="2292540"/>
            <a:ext cx="864096" cy="86409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Düz Bağlayıcı 26"/>
          <p:cNvCxnSpPr/>
          <p:nvPr/>
        </p:nvCxnSpPr>
        <p:spPr>
          <a:xfrm>
            <a:off x="3987908" y="4031137"/>
            <a:ext cx="216024" cy="21425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Düz Bağlayıcı 29"/>
          <p:cNvCxnSpPr/>
          <p:nvPr/>
        </p:nvCxnSpPr>
        <p:spPr>
          <a:xfrm flipH="1">
            <a:off x="4203932" y="3717032"/>
            <a:ext cx="296060" cy="52836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Düz Bağlayıcı 34"/>
          <p:cNvCxnSpPr/>
          <p:nvPr/>
        </p:nvCxnSpPr>
        <p:spPr>
          <a:xfrm flipV="1">
            <a:off x="1763688" y="2420888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Düz Bağlayıcı 35"/>
          <p:cNvCxnSpPr/>
          <p:nvPr/>
        </p:nvCxnSpPr>
        <p:spPr>
          <a:xfrm flipV="1">
            <a:off x="1916088" y="2573288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Düz Bağlayıcı 36"/>
          <p:cNvCxnSpPr/>
          <p:nvPr/>
        </p:nvCxnSpPr>
        <p:spPr>
          <a:xfrm flipV="1">
            <a:off x="2068488" y="2725688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Düz Bağlayıcı 37"/>
          <p:cNvCxnSpPr/>
          <p:nvPr/>
        </p:nvCxnSpPr>
        <p:spPr>
          <a:xfrm flipV="1">
            <a:off x="2068488" y="2297712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9" name="Düz Bağlayıcı 38"/>
          <p:cNvCxnSpPr/>
          <p:nvPr/>
        </p:nvCxnSpPr>
        <p:spPr>
          <a:xfrm flipV="1">
            <a:off x="2309664" y="2369720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Düz Bağlayıcı 39"/>
          <p:cNvCxnSpPr/>
          <p:nvPr/>
        </p:nvCxnSpPr>
        <p:spPr>
          <a:xfrm flipV="1">
            <a:off x="2462064" y="2524289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1" name="Düz Bağlayıcı 40"/>
          <p:cNvCxnSpPr/>
          <p:nvPr/>
        </p:nvCxnSpPr>
        <p:spPr>
          <a:xfrm flipV="1">
            <a:off x="2432867" y="2055970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Düz Bağlayıcı 41"/>
          <p:cNvCxnSpPr/>
          <p:nvPr/>
        </p:nvCxnSpPr>
        <p:spPr>
          <a:xfrm flipV="1">
            <a:off x="2698928" y="2265098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Düz Bağlayıcı 42"/>
          <p:cNvCxnSpPr/>
          <p:nvPr/>
        </p:nvCxnSpPr>
        <p:spPr>
          <a:xfrm flipV="1">
            <a:off x="2766864" y="2513736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Düz Bağlayıcı 43"/>
          <p:cNvCxnSpPr/>
          <p:nvPr/>
        </p:nvCxnSpPr>
        <p:spPr>
          <a:xfrm flipV="1">
            <a:off x="2341534" y="2769688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Düz Bağlayıcı 44"/>
          <p:cNvCxnSpPr/>
          <p:nvPr/>
        </p:nvCxnSpPr>
        <p:spPr>
          <a:xfrm flipV="1">
            <a:off x="2639197" y="2738620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Düz Bağlayıcı 45"/>
          <p:cNvCxnSpPr/>
          <p:nvPr/>
        </p:nvCxnSpPr>
        <p:spPr>
          <a:xfrm flipV="1">
            <a:off x="2122329" y="2073780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7" name="Düz Bağlayıcı 46"/>
          <p:cNvCxnSpPr/>
          <p:nvPr/>
        </p:nvCxnSpPr>
        <p:spPr>
          <a:xfrm flipV="1">
            <a:off x="1756819" y="2225704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Düz Bağlayıcı 47"/>
          <p:cNvCxnSpPr/>
          <p:nvPr/>
        </p:nvCxnSpPr>
        <p:spPr>
          <a:xfrm flipV="1">
            <a:off x="2698928" y="2055048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0" name="Düz Bağlayıcı 69"/>
          <p:cNvCxnSpPr/>
          <p:nvPr/>
        </p:nvCxnSpPr>
        <p:spPr>
          <a:xfrm>
            <a:off x="2122329" y="3779735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2" name="Düz Bağlayıcı 71"/>
          <p:cNvCxnSpPr/>
          <p:nvPr/>
        </p:nvCxnSpPr>
        <p:spPr>
          <a:xfrm>
            <a:off x="2014406" y="4031137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3" name="Düz Bağlayıcı 72"/>
          <p:cNvCxnSpPr/>
          <p:nvPr/>
        </p:nvCxnSpPr>
        <p:spPr>
          <a:xfrm>
            <a:off x="2359397" y="3997140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4" name="Düz Bağlayıcı 73"/>
          <p:cNvCxnSpPr/>
          <p:nvPr/>
        </p:nvCxnSpPr>
        <p:spPr>
          <a:xfrm>
            <a:off x="2359397" y="4201124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5" name="Düz Bağlayıcı 74"/>
          <p:cNvCxnSpPr/>
          <p:nvPr/>
        </p:nvCxnSpPr>
        <p:spPr>
          <a:xfrm>
            <a:off x="2747209" y="4165848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6" name="Düz Bağlayıcı 75"/>
          <p:cNvCxnSpPr/>
          <p:nvPr/>
        </p:nvCxnSpPr>
        <p:spPr>
          <a:xfrm>
            <a:off x="2496758" y="3843359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7" name="Düz Bağlayıcı 76"/>
          <p:cNvCxnSpPr/>
          <p:nvPr/>
        </p:nvCxnSpPr>
        <p:spPr>
          <a:xfrm>
            <a:off x="2720168" y="4311424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8" name="Düz Bağlayıcı 77"/>
          <p:cNvCxnSpPr/>
          <p:nvPr/>
        </p:nvCxnSpPr>
        <p:spPr>
          <a:xfrm>
            <a:off x="2696067" y="4594164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9" name="Düz Bağlayıcı 78"/>
          <p:cNvCxnSpPr/>
          <p:nvPr/>
        </p:nvCxnSpPr>
        <p:spPr>
          <a:xfrm>
            <a:off x="2738147" y="4456257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0" name="Düz Bağlayıcı 79"/>
          <p:cNvCxnSpPr/>
          <p:nvPr/>
        </p:nvCxnSpPr>
        <p:spPr>
          <a:xfrm>
            <a:off x="2306955" y="4610781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1" name="Düz Bağlayıcı 80"/>
          <p:cNvCxnSpPr/>
          <p:nvPr/>
        </p:nvCxnSpPr>
        <p:spPr>
          <a:xfrm>
            <a:off x="2273045" y="4424075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2" name="Düz Bağlayıcı 81"/>
          <p:cNvCxnSpPr/>
          <p:nvPr/>
        </p:nvCxnSpPr>
        <p:spPr>
          <a:xfrm>
            <a:off x="1889047" y="4371213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3" name="Düz Bağlayıcı 82"/>
          <p:cNvCxnSpPr/>
          <p:nvPr/>
        </p:nvCxnSpPr>
        <p:spPr>
          <a:xfrm>
            <a:off x="1916088" y="4183537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4" name="Düz Bağlayıcı 83"/>
          <p:cNvCxnSpPr/>
          <p:nvPr/>
        </p:nvCxnSpPr>
        <p:spPr>
          <a:xfrm flipV="1">
            <a:off x="5470407" y="4319749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5" name="Düz Bağlayıcı 84"/>
          <p:cNvCxnSpPr/>
          <p:nvPr/>
        </p:nvCxnSpPr>
        <p:spPr>
          <a:xfrm flipV="1">
            <a:off x="5622807" y="4472149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6" name="Düz Bağlayıcı 85"/>
          <p:cNvCxnSpPr/>
          <p:nvPr/>
        </p:nvCxnSpPr>
        <p:spPr>
          <a:xfrm flipV="1">
            <a:off x="5622807" y="4044173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7" name="Düz Bağlayıcı 86"/>
          <p:cNvCxnSpPr/>
          <p:nvPr/>
        </p:nvCxnSpPr>
        <p:spPr>
          <a:xfrm flipV="1">
            <a:off x="5863983" y="4116181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8" name="Düz Bağlayıcı 87"/>
          <p:cNvCxnSpPr/>
          <p:nvPr/>
        </p:nvCxnSpPr>
        <p:spPr>
          <a:xfrm flipV="1">
            <a:off x="6016383" y="4270750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9" name="Düz Bağlayıcı 88"/>
          <p:cNvCxnSpPr/>
          <p:nvPr/>
        </p:nvCxnSpPr>
        <p:spPr>
          <a:xfrm flipV="1">
            <a:off x="5987186" y="3802431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0" name="Düz Bağlayıcı 89"/>
          <p:cNvCxnSpPr/>
          <p:nvPr/>
        </p:nvCxnSpPr>
        <p:spPr>
          <a:xfrm flipV="1">
            <a:off x="6253247" y="4011559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1" name="Düz Bağlayıcı 90"/>
          <p:cNvCxnSpPr/>
          <p:nvPr/>
        </p:nvCxnSpPr>
        <p:spPr>
          <a:xfrm flipV="1">
            <a:off x="6321183" y="4260197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2" name="Düz Bağlayıcı 91"/>
          <p:cNvCxnSpPr/>
          <p:nvPr/>
        </p:nvCxnSpPr>
        <p:spPr>
          <a:xfrm flipV="1">
            <a:off x="5895853" y="4516149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3" name="Düz Bağlayıcı 92"/>
          <p:cNvCxnSpPr/>
          <p:nvPr/>
        </p:nvCxnSpPr>
        <p:spPr>
          <a:xfrm flipV="1">
            <a:off x="6193516" y="4485081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4" name="Düz Bağlayıcı 93"/>
          <p:cNvCxnSpPr/>
          <p:nvPr/>
        </p:nvCxnSpPr>
        <p:spPr>
          <a:xfrm flipV="1">
            <a:off x="5676648" y="3820241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5" name="Düz Bağlayıcı 94"/>
          <p:cNvCxnSpPr/>
          <p:nvPr/>
        </p:nvCxnSpPr>
        <p:spPr>
          <a:xfrm flipV="1">
            <a:off x="6253247" y="3801509"/>
            <a:ext cx="21602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7" name="Düz Bağlayıcı 96"/>
          <p:cNvCxnSpPr/>
          <p:nvPr/>
        </p:nvCxnSpPr>
        <p:spPr>
          <a:xfrm>
            <a:off x="5743898" y="2166290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4" name="Düz Bağlayıcı 103"/>
          <p:cNvCxnSpPr/>
          <p:nvPr/>
        </p:nvCxnSpPr>
        <p:spPr>
          <a:xfrm>
            <a:off x="6051077" y="2473944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6" name="Düz Bağlayıcı 105"/>
          <p:cNvCxnSpPr/>
          <p:nvPr/>
        </p:nvCxnSpPr>
        <p:spPr>
          <a:xfrm>
            <a:off x="5698308" y="2357640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7" name="Düz Bağlayıcı 106"/>
          <p:cNvCxnSpPr/>
          <p:nvPr/>
        </p:nvCxnSpPr>
        <p:spPr>
          <a:xfrm>
            <a:off x="5314310" y="2304778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8" name="Düz Bağlayıcı 107"/>
          <p:cNvCxnSpPr/>
          <p:nvPr/>
        </p:nvCxnSpPr>
        <p:spPr>
          <a:xfrm>
            <a:off x="5341351" y="2117102"/>
            <a:ext cx="270106" cy="1700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Metin kutusu 8"/>
          <p:cNvSpPr txBox="1"/>
          <p:nvPr/>
        </p:nvSpPr>
        <p:spPr>
          <a:xfrm rot="19778736">
            <a:off x="1439073" y="172204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dirty="0" smtClean="0"/>
              <a:t>Üretim</a:t>
            </a:r>
            <a:endParaRPr lang="en-US" b="1" dirty="0"/>
          </a:p>
        </p:txBody>
      </p:sp>
      <p:sp>
        <p:nvSpPr>
          <p:cNvPr id="59" name="Metin kutusu 58"/>
          <p:cNvSpPr txBox="1"/>
          <p:nvPr/>
        </p:nvSpPr>
        <p:spPr>
          <a:xfrm rot="1633722">
            <a:off x="1574125" y="472942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dirty="0" smtClean="0"/>
              <a:t>Üretim</a:t>
            </a:r>
            <a:endParaRPr lang="en-US" b="1" dirty="0"/>
          </a:p>
        </p:txBody>
      </p:sp>
      <p:sp>
        <p:nvSpPr>
          <p:cNvPr id="60" name="Metin kutusu 59"/>
          <p:cNvSpPr txBox="1"/>
          <p:nvPr/>
        </p:nvSpPr>
        <p:spPr>
          <a:xfrm rot="2060507">
            <a:off x="5689461" y="187581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dirty="0" smtClean="0"/>
              <a:t>Aktarılan</a:t>
            </a:r>
            <a:endParaRPr lang="en-US" b="1" dirty="0"/>
          </a:p>
        </p:txBody>
      </p:sp>
      <p:sp>
        <p:nvSpPr>
          <p:cNvPr id="61" name="Metin kutusu 60"/>
          <p:cNvSpPr txBox="1"/>
          <p:nvPr/>
        </p:nvSpPr>
        <p:spPr>
          <a:xfrm rot="19612612">
            <a:off x="5834807" y="47086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dirty="0" smtClean="0"/>
              <a:t>Aktarılan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263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69884" y="332656"/>
            <a:ext cx="7970115" cy="611986"/>
          </a:xfrm>
        </p:spPr>
        <p:txBody>
          <a:bodyPr>
            <a:normAutofit/>
          </a:bodyPr>
          <a:lstStyle/>
          <a:p>
            <a:pPr algn="ctr"/>
            <a:r>
              <a:rPr lang="tr-TR" sz="2400" dirty="0" smtClean="0"/>
              <a:t>AÇIK ERİŞİM NEDEN TERCİH EDİLMELİDİR?</a:t>
            </a:r>
            <a:endParaRPr lang="tr-TR" sz="2400" dirty="0"/>
          </a:p>
        </p:txBody>
      </p:sp>
      <p:sp>
        <p:nvSpPr>
          <p:cNvPr id="5" name="Dikdörtgen 4"/>
          <p:cNvSpPr/>
          <p:nvPr/>
        </p:nvSpPr>
        <p:spPr>
          <a:xfrm>
            <a:off x="611560" y="5661248"/>
            <a:ext cx="2160240" cy="7200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BİLİMSEL ÇALIŞMA</a:t>
            </a:r>
            <a:endParaRPr lang="en-US" dirty="0"/>
          </a:p>
        </p:txBody>
      </p:sp>
      <p:sp>
        <p:nvSpPr>
          <p:cNvPr id="6" name="Dikdörtgen 5"/>
          <p:cNvSpPr/>
          <p:nvPr/>
        </p:nvSpPr>
        <p:spPr>
          <a:xfrm>
            <a:off x="2123728" y="4534064"/>
            <a:ext cx="216024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GÖRÜNÜM</a:t>
            </a:r>
            <a:endParaRPr lang="en-US" dirty="0"/>
          </a:p>
        </p:txBody>
      </p:sp>
      <p:sp>
        <p:nvSpPr>
          <p:cNvPr id="7" name="Dikdörtgen 6"/>
          <p:cNvSpPr/>
          <p:nvPr/>
        </p:nvSpPr>
        <p:spPr>
          <a:xfrm>
            <a:off x="3483351" y="3574442"/>
            <a:ext cx="216024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ATIF SAYISI </a:t>
            </a:r>
            <a:endParaRPr lang="en-US" dirty="0"/>
          </a:p>
        </p:txBody>
      </p:sp>
      <p:sp>
        <p:nvSpPr>
          <p:cNvPr id="9" name="Dikdörtgen 8"/>
          <p:cNvSpPr/>
          <p:nvPr/>
        </p:nvSpPr>
        <p:spPr>
          <a:xfrm>
            <a:off x="4971339" y="2543913"/>
            <a:ext cx="2000513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BİLİMSEL ETKİLEŞİM</a:t>
            </a:r>
            <a:endParaRPr lang="en-US" dirty="0"/>
          </a:p>
        </p:txBody>
      </p:sp>
      <p:sp>
        <p:nvSpPr>
          <p:cNvPr id="10" name="Dikdörtgen 9"/>
          <p:cNvSpPr/>
          <p:nvPr/>
        </p:nvSpPr>
        <p:spPr>
          <a:xfrm>
            <a:off x="6355142" y="1340768"/>
            <a:ext cx="216024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KURUMSAL PRESTİJ</a:t>
            </a:r>
            <a:endParaRPr lang="en-US" dirty="0"/>
          </a:p>
        </p:txBody>
      </p:sp>
      <p:cxnSp>
        <p:nvCxnSpPr>
          <p:cNvPr id="12" name="Düz Ok Bağlayıcısı 11"/>
          <p:cNvCxnSpPr/>
          <p:nvPr/>
        </p:nvCxnSpPr>
        <p:spPr>
          <a:xfrm flipV="1">
            <a:off x="2771800" y="2060848"/>
            <a:ext cx="5743582" cy="43204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Dikdörtgen 13"/>
          <p:cNvSpPr/>
          <p:nvPr/>
        </p:nvSpPr>
        <p:spPr>
          <a:xfrm rot="19277467">
            <a:off x="3932202" y="4226390"/>
            <a:ext cx="4506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5400" b="1" dirty="0">
                <a:solidFill>
                  <a:srgbClr val="FF0000"/>
                </a:solidFill>
              </a:rPr>
              <a:t>Açık </a:t>
            </a:r>
            <a:r>
              <a:rPr lang="tr-TR" sz="5400" b="1" dirty="0" smtClean="0">
                <a:solidFill>
                  <a:srgbClr val="FF0000"/>
                </a:solidFill>
              </a:rPr>
              <a:t>Erişim</a:t>
            </a:r>
            <a:endParaRPr lang="tr-TR" sz="5400" b="1" dirty="0">
              <a:solidFill>
                <a:srgbClr val="FF0000"/>
              </a:solidFill>
            </a:endParaRPr>
          </a:p>
        </p:txBody>
      </p:sp>
      <p:sp>
        <p:nvSpPr>
          <p:cNvPr id="11" name="Dikdörtgen 10"/>
          <p:cNvSpPr/>
          <p:nvPr/>
        </p:nvSpPr>
        <p:spPr>
          <a:xfrm rot="19549047">
            <a:off x="1221507" y="2792533"/>
            <a:ext cx="45066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000" b="1" dirty="0" smtClean="0">
                <a:solidFill>
                  <a:srgbClr val="FF0000"/>
                </a:solidFill>
              </a:rPr>
              <a:t>BİLİMSEL BİLGİNİN ÖZGÜRLÜĞÜ</a:t>
            </a:r>
            <a:endParaRPr lang="tr-TR" sz="2000" b="1" dirty="0">
              <a:solidFill>
                <a:srgbClr val="FF0000"/>
              </a:solidFill>
            </a:endParaRPr>
          </a:p>
        </p:txBody>
      </p:sp>
      <p:cxnSp>
        <p:nvCxnSpPr>
          <p:cNvPr id="15" name="Düz Ok Bağlayıcısı 14"/>
          <p:cNvCxnSpPr/>
          <p:nvPr/>
        </p:nvCxnSpPr>
        <p:spPr>
          <a:xfrm flipV="1">
            <a:off x="594502" y="1594498"/>
            <a:ext cx="5760640" cy="40691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5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5791200" cy="900018"/>
          </a:xfrm>
        </p:spPr>
        <p:txBody>
          <a:bodyPr/>
          <a:lstStyle/>
          <a:p>
            <a:pPr algn="ctr"/>
            <a:r>
              <a:rPr lang="tr-TR" dirty="0" smtClean="0"/>
              <a:t>Açık Erişim</a:t>
            </a:r>
            <a:endParaRPr lang="tr-TR" dirty="0"/>
          </a:p>
        </p:txBody>
      </p:sp>
      <p:sp>
        <p:nvSpPr>
          <p:cNvPr id="5" name="Akış Çizelgesi: İşlem 4"/>
          <p:cNvSpPr/>
          <p:nvPr/>
        </p:nvSpPr>
        <p:spPr>
          <a:xfrm>
            <a:off x="3432301" y="3239228"/>
            <a:ext cx="2772308" cy="901378"/>
          </a:xfrm>
          <a:prstGeom prst="flowChartProcess">
            <a:avLst/>
          </a:prstGeom>
          <a:solidFill>
            <a:schemeClr val="tx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 smtClean="0"/>
              <a:t>Kurumsal Prestij</a:t>
            </a:r>
            <a:endParaRPr lang="en-US" sz="2400" dirty="0"/>
          </a:p>
        </p:txBody>
      </p:sp>
      <p:sp>
        <p:nvSpPr>
          <p:cNvPr id="6" name="Akış Çizelgesi: İşlem 5"/>
          <p:cNvSpPr/>
          <p:nvPr/>
        </p:nvSpPr>
        <p:spPr>
          <a:xfrm>
            <a:off x="648721" y="1969179"/>
            <a:ext cx="2088232" cy="648072"/>
          </a:xfrm>
          <a:prstGeom prst="flowChartProcess">
            <a:avLst/>
          </a:prstGeom>
          <a:solidFill>
            <a:srgbClr val="00B05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Bilimsel İşbirliği</a:t>
            </a:r>
          </a:p>
          <a:p>
            <a:pPr algn="ctr"/>
            <a:r>
              <a:rPr lang="tr-TR" dirty="0" smtClean="0"/>
              <a:t>(Yeni Paydaşlar)</a:t>
            </a:r>
            <a:endParaRPr lang="en-US" dirty="0"/>
          </a:p>
        </p:txBody>
      </p:sp>
      <p:sp>
        <p:nvSpPr>
          <p:cNvPr id="7" name="Akış Çizelgesi: İşlem 6"/>
          <p:cNvSpPr/>
          <p:nvPr/>
        </p:nvSpPr>
        <p:spPr>
          <a:xfrm>
            <a:off x="6127434" y="1947146"/>
            <a:ext cx="2088232" cy="648072"/>
          </a:xfrm>
          <a:prstGeom prst="flowChartProcess">
            <a:avLst/>
          </a:prstGeom>
          <a:solidFill>
            <a:srgbClr val="00206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Merkezi Bilimsel Platform</a:t>
            </a:r>
            <a:endParaRPr lang="en-US" dirty="0"/>
          </a:p>
        </p:txBody>
      </p:sp>
      <p:sp>
        <p:nvSpPr>
          <p:cNvPr id="8" name="Akış Çizelgesi: İşlem 7"/>
          <p:cNvSpPr/>
          <p:nvPr/>
        </p:nvSpPr>
        <p:spPr>
          <a:xfrm>
            <a:off x="6229405" y="5085184"/>
            <a:ext cx="2189017" cy="648072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Performans Ölçümü</a:t>
            </a:r>
            <a:endParaRPr lang="en-US" dirty="0"/>
          </a:p>
        </p:txBody>
      </p:sp>
      <p:sp>
        <p:nvSpPr>
          <p:cNvPr id="9" name="Akış Çizelgesi: İşlem 8"/>
          <p:cNvSpPr/>
          <p:nvPr/>
        </p:nvSpPr>
        <p:spPr>
          <a:xfrm>
            <a:off x="835968" y="4869160"/>
            <a:ext cx="2088232" cy="648072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Stratejik Pazarlama Ağı</a:t>
            </a:r>
            <a:endParaRPr lang="en-US" dirty="0"/>
          </a:p>
        </p:txBody>
      </p:sp>
      <p:sp>
        <p:nvSpPr>
          <p:cNvPr id="10" name="Dikdörtgen 9"/>
          <p:cNvSpPr/>
          <p:nvPr/>
        </p:nvSpPr>
        <p:spPr>
          <a:xfrm>
            <a:off x="272176" y="1268760"/>
            <a:ext cx="4929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tr-TR" b="1" dirty="0">
                <a:solidFill>
                  <a:srgbClr val="FF0000"/>
                </a:solidFill>
              </a:rPr>
              <a:t>Açık Erişimin Kurumsal Faydaları Nelerdir?</a:t>
            </a:r>
          </a:p>
        </p:txBody>
      </p:sp>
      <p:sp>
        <p:nvSpPr>
          <p:cNvPr id="17" name="Sol Sağ Yukarı Ok 16"/>
          <p:cNvSpPr/>
          <p:nvPr/>
        </p:nvSpPr>
        <p:spPr>
          <a:xfrm>
            <a:off x="3851920" y="5121188"/>
            <a:ext cx="1584176" cy="396044"/>
          </a:xfrm>
          <a:prstGeom prst="leftRightUp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ol Sağ Yukarı Ok 17"/>
          <p:cNvSpPr/>
          <p:nvPr/>
        </p:nvSpPr>
        <p:spPr>
          <a:xfrm rot="5400000">
            <a:off x="1101775" y="3560453"/>
            <a:ext cx="1584176" cy="459731"/>
          </a:xfrm>
          <a:prstGeom prst="leftRightUp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ol Sağ Yukarı Ok 18"/>
          <p:cNvSpPr/>
          <p:nvPr/>
        </p:nvSpPr>
        <p:spPr>
          <a:xfrm rot="10800000">
            <a:off x="3617555" y="2122507"/>
            <a:ext cx="1584176" cy="360040"/>
          </a:xfrm>
          <a:prstGeom prst="leftRightUp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ol Sağ Yukarı Ok 19"/>
          <p:cNvSpPr/>
          <p:nvPr/>
        </p:nvSpPr>
        <p:spPr>
          <a:xfrm rot="16200000">
            <a:off x="6561209" y="3595981"/>
            <a:ext cx="1607000" cy="386317"/>
          </a:xfrm>
          <a:prstGeom prst="leftRightUp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3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40960" cy="831622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Yasal Yönleriyle açık erişim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412776"/>
            <a:ext cx="7620000" cy="4373563"/>
          </a:xfrm>
        </p:spPr>
        <p:txBody>
          <a:bodyPr>
            <a:normAutofit fontScale="92500" lnSpcReduction="10000"/>
          </a:bodyPr>
          <a:lstStyle/>
          <a:p>
            <a:r>
              <a:rPr lang="tr-TR" sz="30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Telif hakkı</a:t>
            </a:r>
          </a:p>
          <a:p>
            <a:pPr algn="just"/>
            <a:r>
              <a:rPr lang="tr-TR" b="0" dirty="0"/>
              <a:t>• Kişinin her türlü fikri emeği ile meydana getirdiği </a:t>
            </a:r>
            <a:r>
              <a:rPr lang="tr-TR" b="0" dirty="0" smtClean="0"/>
              <a:t>ürünler üzerinde </a:t>
            </a:r>
            <a:r>
              <a:rPr lang="tr-TR" b="0" dirty="0"/>
              <a:t>hukuken sağlanan haklardır</a:t>
            </a:r>
            <a:r>
              <a:rPr lang="tr-TR" b="0" dirty="0" smtClean="0"/>
              <a:t>.</a:t>
            </a:r>
          </a:p>
          <a:p>
            <a:pPr algn="just"/>
            <a:endParaRPr lang="tr-TR" b="0" dirty="0"/>
          </a:p>
          <a:p>
            <a:pPr algn="just"/>
            <a:r>
              <a:rPr lang="tr-TR" b="0" dirty="0"/>
              <a:t>• Telif yönetiminde yazar ve yayıncı dengesi</a:t>
            </a:r>
            <a:r>
              <a:rPr lang="tr-TR" b="0" dirty="0" smtClean="0"/>
              <a:t>;</a:t>
            </a:r>
          </a:p>
          <a:p>
            <a:pPr marL="800100" lvl="1" indent="-342900" algn="just">
              <a:buFont typeface="Wingdings" pitchFamily="2" charset="2"/>
              <a:buChar char="Ø"/>
            </a:pPr>
            <a:r>
              <a:rPr lang="tr-TR" b="0" dirty="0"/>
              <a:t> </a:t>
            </a:r>
            <a:r>
              <a:rPr lang="tr-TR" b="0" dirty="0" smtClean="0"/>
              <a:t>    Yazarın </a:t>
            </a:r>
            <a:r>
              <a:rPr lang="tr-TR" b="0" dirty="0"/>
              <a:t>haklarının tümünü devretmediği; kendi </a:t>
            </a:r>
            <a:r>
              <a:rPr lang="tr-TR" b="0" dirty="0" smtClean="0"/>
              <a:t>yayını istediği </a:t>
            </a:r>
            <a:r>
              <a:rPr lang="tr-TR" b="0" dirty="0"/>
              <a:t>gibi kullanma, geliştirme hakkının </a:t>
            </a:r>
            <a:r>
              <a:rPr lang="tr-TR" b="0" dirty="0" smtClean="0"/>
              <a:t>olduğu; eğitim </a:t>
            </a:r>
            <a:r>
              <a:rPr lang="tr-TR" b="0" dirty="0"/>
              <a:t>ve araştırma için erişimi kısıtlamayan ve </a:t>
            </a:r>
            <a:r>
              <a:rPr lang="tr-TR" b="0" dirty="0" smtClean="0"/>
              <a:t>yayın kullanıldığında </a:t>
            </a:r>
            <a:r>
              <a:rPr lang="tr-TR" b="0" dirty="0"/>
              <a:t>doğru atıf yapılmasını gerektiren </a:t>
            </a:r>
            <a:r>
              <a:rPr lang="tr-TR" b="0" dirty="0" smtClean="0"/>
              <a:t>bir yapıdadır.</a:t>
            </a:r>
          </a:p>
          <a:p>
            <a:pPr lvl="1" indent="0" algn="just">
              <a:buNone/>
            </a:pPr>
            <a:endParaRPr lang="tr-TR" b="0" dirty="0"/>
          </a:p>
          <a:p>
            <a:pPr marL="800100" lvl="1" indent="-342900" algn="just">
              <a:buFont typeface="Wingdings" pitchFamily="2" charset="2"/>
              <a:buChar char="Ø"/>
            </a:pPr>
            <a:r>
              <a:rPr lang="tr-TR" b="0" dirty="0" smtClean="0"/>
              <a:t>Yayıncı </a:t>
            </a:r>
            <a:r>
              <a:rPr lang="tr-TR" b="0" dirty="0"/>
              <a:t>açısından finansal hakları içeren, </a:t>
            </a:r>
            <a:r>
              <a:rPr lang="tr-TR" b="0" dirty="0" smtClean="0"/>
              <a:t>yazarın istediği </a:t>
            </a:r>
            <a:r>
              <a:rPr lang="tr-TR" b="0" dirty="0"/>
              <a:t>hakları kendinde tutabilmesini sağlayan </a:t>
            </a:r>
            <a:r>
              <a:rPr lang="tr-TR" b="0" dirty="0" smtClean="0"/>
              <a:t>ve yayını </a:t>
            </a:r>
            <a:r>
              <a:rPr lang="tr-TR" b="0" dirty="0"/>
              <a:t>gelecek teknolojilere hazır etmeyi gerektirir.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1509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831622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Yasal </a:t>
            </a:r>
            <a:r>
              <a:rPr lang="tr-TR" dirty="0" err="1" smtClean="0">
                <a:solidFill>
                  <a:srgbClr val="00B050"/>
                </a:solidFill>
              </a:rPr>
              <a:t>Yönlerİyle</a:t>
            </a:r>
            <a:r>
              <a:rPr lang="tr-TR" dirty="0" smtClean="0">
                <a:solidFill>
                  <a:srgbClr val="00B050"/>
                </a:solidFill>
              </a:rPr>
              <a:t> </a:t>
            </a:r>
            <a:r>
              <a:rPr lang="tr-TR" dirty="0">
                <a:solidFill>
                  <a:srgbClr val="00B050"/>
                </a:solidFill>
              </a:rPr>
              <a:t>açık </a:t>
            </a:r>
            <a:r>
              <a:rPr lang="tr-TR" dirty="0" err="1" smtClean="0">
                <a:solidFill>
                  <a:srgbClr val="00B050"/>
                </a:solidFill>
              </a:rPr>
              <a:t>erİşİm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620000" cy="4373563"/>
          </a:xfrm>
        </p:spPr>
        <p:txBody>
          <a:bodyPr>
            <a:normAutofit/>
          </a:bodyPr>
          <a:lstStyle/>
          <a:p>
            <a:pPr algn="just"/>
            <a:r>
              <a:rPr lang="tr-TR" sz="32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Yayın Baskı Durumları</a:t>
            </a:r>
          </a:p>
          <a:p>
            <a:pPr algn="just"/>
            <a:r>
              <a:rPr lang="tr-TR" sz="2400" b="0" dirty="0" smtClean="0">
                <a:latin typeface="Andalus" pitchFamily="18" charset="-78"/>
                <a:cs typeface="Andalus" pitchFamily="18" charset="-78"/>
              </a:rPr>
              <a:t>• </a:t>
            </a:r>
            <a:r>
              <a:rPr lang="tr-TR" sz="24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Ön baskı (</a:t>
            </a:r>
            <a:r>
              <a:rPr lang="tr-TR" sz="2400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pre‐print</a:t>
            </a:r>
            <a:r>
              <a:rPr lang="tr-TR" sz="24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): </a:t>
            </a:r>
            <a:r>
              <a:rPr lang="tr-TR" sz="2400" b="0" dirty="0">
                <a:latin typeface="Andalus" pitchFamily="18" charset="-78"/>
                <a:cs typeface="Andalus" pitchFamily="18" charset="-78"/>
              </a:rPr>
              <a:t>makalenin yayınlanmak üzere</a:t>
            </a:r>
          </a:p>
          <a:p>
            <a:pPr algn="just"/>
            <a:r>
              <a:rPr lang="tr-TR" sz="2400" b="0" dirty="0">
                <a:latin typeface="Andalus" pitchFamily="18" charset="-78"/>
                <a:cs typeface="Andalus" pitchFamily="18" charset="-78"/>
              </a:rPr>
              <a:t>dergiye gönderilen, hakem/editör değerlendirmesi</a:t>
            </a:r>
          </a:p>
          <a:p>
            <a:pPr algn="just"/>
            <a:r>
              <a:rPr lang="tr-TR" sz="2400" b="0" dirty="0">
                <a:latin typeface="Andalus" pitchFamily="18" charset="-78"/>
                <a:cs typeface="Andalus" pitchFamily="18" charset="-78"/>
              </a:rPr>
              <a:t>öncesi ilk hali</a:t>
            </a:r>
          </a:p>
          <a:p>
            <a:pPr algn="just"/>
            <a:r>
              <a:rPr lang="tr-TR" sz="2400" b="0" dirty="0">
                <a:latin typeface="Andalus" pitchFamily="18" charset="-78"/>
                <a:cs typeface="Andalus" pitchFamily="18" charset="-78"/>
              </a:rPr>
              <a:t>• </a:t>
            </a:r>
            <a:r>
              <a:rPr lang="tr-TR" sz="24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Son baskı (post‐</a:t>
            </a:r>
            <a:r>
              <a:rPr lang="tr-TR" sz="2400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print</a:t>
            </a:r>
            <a:r>
              <a:rPr lang="tr-TR" sz="24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): </a:t>
            </a:r>
            <a:r>
              <a:rPr lang="tr-TR" sz="2400" b="0" dirty="0">
                <a:latin typeface="Andalus" pitchFamily="18" charset="-78"/>
                <a:cs typeface="Andalus" pitchFamily="18" charset="-78"/>
              </a:rPr>
              <a:t>makalenin hakem/editör</a:t>
            </a:r>
          </a:p>
          <a:p>
            <a:pPr algn="just"/>
            <a:r>
              <a:rPr lang="es-ES" sz="2400" b="0" dirty="0">
                <a:latin typeface="Andalus" pitchFamily="18" charset="-78"/>
                <a:cs typeface="Andalus" pitchFamily="18" charset="-78"/>
              </a:rPr>
              <a:t>değerlendirmesinden geçmiş, yayına hazır son hali.</a:t>
            </a:r>
          </a:p>
          <a:p>
            <a:pPr algn="just"/>
            <a:r>
              <a:rPr lang="tr-TR" sz="2400" b="0" dirty="0">
                <a:latin typeface="Andalus" pitchFamily="18" charset="-78"/>
                <a:cs typeface="Andalus" pitchFamily="18" charset="-78"/>
              </a:rPr>
              <a:t>• </a:t>
            </a:r>
            <a:r>
              <a:rPr lang="tr-TR" sz="24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Yayıncı baskısı: </a:t>
            </a:r>
            <a:r>
              <a:rPr lang="tr-TR" sz="2400" b="0" dirty="0">
                <a:latin typeface="Andalus" pitchFamily="18" charset="-78"/>
                <a:cs typeface="Andalus" pitchFamily="18" charset="-78"/>
              </a:rPr>
              <a:t>makalenin dergide yayınlanmış format</a:t>
            </a:r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586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831622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Yasal Yönleriyle açık erişim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340768"/>
            <a:ext cx="7620000" cy="4373563"/>
          </a:xfrm>
        </p:spPr>
        <p:txBody>
          <a:bodyPr>
            <a:normAutofit fontScale="47500" lnSpcReduction="20000"/>
          </a:bodyPr>
          <a:lstStyle/>
          <a:p>
            <a:r>
              <a:rPr lang="tr-TR" sz="51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Yayıncı politikaları</a:t>
            </a:r>
          </a:p>
          <a:p>
            <a:r>
              <a:rPr lang="tr-TR" sz="4400" b="0" dirty="0">
                <a:latin typeface="Andalus" pitchFamily="18" charset="-78"/>
                <a:cs typeface="Andalus" pitchFamily="18" charset="-78"/>
              </a:rPr>
              <a:t>Y</a:t>
            </a:r>
            <a:r>
              <a:rPr lang="tr-TR" sz="4400" b="0" dirty="0" smtClean="0">
                <a:latin typeface="Andalus" pitchFamily="18" charset="-78"/>
                <a:cs typeface="Andalus" pitchFamily="18" charset="-78"/>
              </a:rPr>
              <a:t>ayıncıların </a:t>
            </a:r>
            <a:r>
              <a:rPr lang="tr-TR" sz="4400" b="0" dirty="0">
                <a:latin typeface="Andalus" pitchFamily="18" charset="-78"/>
                <a:cs typeface="Andalus" pitchFamily="18" charset="-78"/>
              </a:rPr>
              <a:t>70%’i, dergilerin 90’ı arşivlemeye izin veriyor</a:t>
            </a:r>
            <a:endParaRPr lang="tr-TR" sz="4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tr-TR" sz="24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http</a:t>
            </a:r>
            <a:r>
              <a:rPr lang="tr-TR" sz="24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://www.sherpa.ac.uk/romeo/index.php?la=en&amp;fIDnum=|&amp;</a:t>
            </a:r>
            <a:r>
              <a:rPr lang="tr-TR" sz="24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mode=simple</a:t>
            </a:r>
          </a:p>
          <a:p>
            <a:endParaRPr lang="tr-TR" sz="2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17" y="2204864"/>
            <a:ext cx="6480720" cy="295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0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el">
  <a:themeElements>
    <a:clrScheme name="Tem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Tem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1101</TotalTime>
  <Words>1023</Words>
  <Application>Microsoft Office PowerPoint</Application>
  <PresentationFormat>Ekran Gösterisi (4:3)</PresentationFormat>
  <Paragraphs>253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33</vt:i4>
      </vt:variant>
    </vt:vector>
  </HeadingPairs>
  <TitlesOfParts>
    <vt:vector size="34" baseType="lpstr">
      <vt:lpstr>Temel</vt:lpstr>
      <vt:lpstr>              AçIk Erİşİm OLGUSU VE  SİNOP ÜNİVERSİTESİNDEKİ UYGULAMALAR   </vt:lpstr>
      <vt:lpstr>Kapsam</vt:lpstr>
      <vt:lpstr>Açık Erişim</vt:lpstr>
      <vt:lpstr>AÇIK ERİŞİM NEDEN ORTAYA ÇIKTI</vt:lpstr>
      <vt:lpstr>AÇIK ERİŞİM NEDEN TERCİH EDİLMELİDİR?</vt:lpstr>
      <vt:lpstr>Açık Erişim</vt:lpstr>
      <vt:lpstr>Yasal Yönleriyle açık erişim</vt:lpstr>
      <vt:lpstr>Yasal Yönlerİyle açık erİşİm</vt:lpstr>
      <vt:lpstr>Yasal Yönleriyle açık erişim</vt:lpstr>
      <vt:lpstr>Yasal Yönleriyle açık erişim</vt:lpstr>
      <vt:lpstr>Yasal Yönleriyle açık erişim</vt:lpstr>
      <vt:lpstr>Yasal Yönleriyle açık erişim Örnekler</vt:lpstr>
      <vt:lpstr>Yasal Yönleriyle açık erişim Örnekler</vt:lpstr>
      <vt:lpstr>Yasal Yönleriyle açık erişim Örnekler</vt:lpstr>
      <vt:lpstr>Yasal Yönleriyle açık erişim Örnekler</vt:lpstr>
      <vt:lpstr>Yasal Yönleriyle açık erişim</vt:lpstr>
      <vt:lpstr>Kütüphanecİler açIsIndan açık erİŞİM</vt:lpstr>
      <vt:lpstr>Kütüphanecİler açIsIndan açık erİŞİM</vt:lpstr>
      <vt:lpstr>AÇIK ERİŞİM İÇİN İKİ TEMEL YOL</vt:lpstr>
      <vt:lpstr>Makale işlem ücretİ</vt:lpstr>
      <vt:lpstr>BİZ NE YAPMALIYIZ</vt:lpstr>
      <vt:lpstr>Bu süreçte SNÜ MERKEZ KÜTÜPHANE</vt:lpstr>
      <vt:lpstr>BİRKAÇ ÖNERİ…</vt:lpstr>
      <vt:lpstr>BİRKAÇ ÖNERİ…</vt:lpstr>
      <vt:lpstr>Bu süreçte MERKEZ KÜTÜPHANE Çalışma metodu</vt:lpstr>
      <vt:lpstr>Bilgilendirme toplantılarında gelmesi olası sorular</vt:lpstr>
      <vt:lpstr>Bilgilendirme toplantılarında gelmesi olası sorular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Sinop Üniversitesi Açık Erişim Projesi</dc:title>
  <dc:creator>Müslüm</dc:creator>
  <cp:lastModifiedBy>Müslüm</cp:lastModifiedBy>
  <cp:revision>146</cp:revision>
  <dcterms:created xsi:type="dcterms:W3CDTF">2014-03-11T13:18:05Z</dcterms:created>
  <dcterms:modified xsi:type="dcterms:W3CDTF">2015-01-16T13:52:32Z</dcterms:modified>
</cp:coreProperties>
</file>